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60" r:id="rId7"/>
    <p:sldId id="261" r:id="rId8"/>
    <p:sldId id="262" r:id="rId9"/>
    <p:sldId id="263" r:id="rId10"/>
    <p:sldId id="265" r:id="rId11"/>
    <p:sldId id="267" r:id="rId12"/>
    <p:sldId id="398" r:id="rId13"/>
    <p:sldId id="268" r:id="rId14"/>
    <p:sldId id="270" r:id="rId15"/>
    <p:sldId id="400" r:id="rId16"/>
    <p:sldId id="271" r:id="rId17"/>
    <p:sldId id="272" r:id="rId18"/>
    <p:sldId id="273" r:id="rId19"/>
    <p:sldId id="274" r:id="rId20"/>
    <p:sldId id="276" r:id="rId21"/>
    <p:sldId id="401" r:id="rId22"/>
    <p:sldId id="277" r:id="rId23"/>
    <p:sldId id="278" r:id="rId24"/>
    <p:sldId id="279" r:id="rId25"/>
    <p:sldId id="280" r:id="rId26"/>
    <p:sldId id="281" r:id="rId27"/>
    <p:sldId id="402" r:id="rId28"/>
    <p:sldId id="282" r:id="rId29"/>
    <p:sldId id="283" r:id="rId30"/>
    <p:sldId id="284" r:id="rId31"/>
    <p:sldId id="285" r:id="rId32"/>
    <p:sldId id="286" r:id="rId33"/>
    <p:sldId id="287" r:id="rId34"/>
    <p:sldId id="288" r:id="rId35"/>
    <p:sldId id="290" r:id="rId36"/>
    <p:sldId id="403" r:id="rId37"/>
    <p:sldId id="291" r:id="rId38"/>
    <p:sldId id="292" r:id="rId39"/>
    <p:sldId id="293" r:id="rId40"/>
    <p:sldId id="294" r:id="rId41"/>
    <p:sldId id="296" r:id="rId42"/>
    <p:sldId id="297" r:id="rId43"/>
    <p:sldId id="298" r:id="rId44"/>
    <p:sldId id="299" r:id="rId45"/>
    <p:sldId id="301" r:id="rId46"/>
    <p:sldId id="303" r:id="rId47"/>
    <p:sldId id="304" r:id="rId48"/>
    <p:sldId id="305" r:id="rId49"/>
    <p:sldId id="306" r:id="rId50"/>
    <p:sldId id="307" r:id="rId51"/>
    <p:sldId id="309" r:id="rId52"/>
    <p:sldId id="404" r:id="rId53"/>
    <p:sldId id="310" r:id="rId54"/>
    <p:sldId id="311" r:id="rId55"/>
    <p:sldId id="312" r:id="rId56"/>
    <p:sldId id="313" r:id="rId57"/>
    <p:sldId id="314" r:id="rId58"/>
    <p:sldId id="316" r:id="rId59"/>
    <p:sldId id="405" r:id="rId60"/>
    <p:sldId id="317" r:id="rId61"/>
    <p:sldId id="318" r:id="rId62"/>
    <p:sldId id="319" r:id="rId63"/>
    <p:sldId id="320" r:id="rId64"/>
    <p:sldId id="321" r:id="rId65"/>
    <p:sldId id="323" r:id="rId66"/>
    <p:sldId id="406" r:id="rId67"/>
    <p:sldId id="324" r:id="rId68"/>
    <p:sldId id="325" r:id="rId69"/>
    <p:sldId id="326" r:id="rId70"/>
    <p:sldId id="327" r:id="rId71"/>
    <p:sldId id="328" r:id="rId72"/>
    <p:sldId id="329" r:id="rId73"/>
    <p:sldId id="331" r:id="rId74"/>
    <p:sldId id="332" r:id="rId75"/>
    <p:sldId id="333" r:id="rId76"/>
    <p:sldId id="334" r:id="rId77"/>
    <p:sldId id="336" r:id="rId78"/>
    <p:sldId id="337" r:id="rId79"/>
    <p:sldId id="339" r:id="rId80"/>
    <p:sldId id="407" r:id="rId81"/>
    <p:sldId id="340" r:id="rId82"/>
    <p:sldId id="341" r:id="rId83"/>
    <p:sldId id="342" r:id="rId84"/>
    <p:sldId id="343" r:id="rId85"/>
    <p:sldId id="344" r:id="rId86"/>
    <p:sldId id="346" r:id="rId87"/>
    <p:sldId id="408" r:id="rId88"/>
    <p:sldId id="347" r:id="rId89"/>
    <p:sldId id="348" r:id="rId90"/>
    <p:sldId id="349" r:id="rId91"/>
    <p:sldId id="350" r:id="rId92"/>
    <p:sldId id="351" r:id="rId93"/>
    <p:sldId id="352" r:id="rId94"/>
    <p:sldId id="409" r:id="rId95"/>
    <p:sldId id="353" r:id="rId96"/>
    <p:sldId id="354" r:id="rId97"/>
    <p:sldId id="355" r:id="rId98"/>
    <p:sldId id="356" r:id="rId99"/>
    <p:sldId id="358" r:id="rId100"/>
    <p:sldId id="410" r:id="rId101"/>
    <p:sldId id="359" r:id="rId102"/>
    <p:sldId id="360" r:id="rId103"/>
    <p:sldId id="361" r:id="rId104"/>
    <p:sldId id="362" r:id="rId105"/>
    <p:sldId id="363" r:id="rId106"/>
    <p:sldId id="365" r:id="rId107"/>
    <p:sldId id="411" r:id="rId108"/>
    <p:sldId id="366" r:id="rId109"/>
    <p:sldId id="367" r:id="rId110"/>
    <p:sldId id="368" r:id="rId111"/>
    <p:sldId id="369" r:id="rId112"/>
    <p:sldId id="370" r:id="rId113"/>
    <p:sldId id="371" r:id="rId114"/>
    <p:sldId id="373" r:id="rId115"/>
    <p:sldId id="412" r:id="rId116"/>
    <p:sldId id="374" r:id="rId117"/>
    <p:sldId id="375" r:id="rId118"/>
    <p:sldId id="376" r:id="rId119"/>
    <p:sldId id="378" r:id="rId120"/>
    <p:sldId id="413" r:id="rId121"/>
    <p:sldId id="379" r:id="rId122"/>
    <p:sldId id="380" r:id="rId123"/>
    <p:sldId id="381" r:id="rId124"/>
    <p:sldId id="382" r:id="rId125"/>
    <p:sldId id="384" r:id="rId126"/>
    <p:sldId id="414" r:id="rId127"/>
    <p:sldId id="385" r:id="rId128"/>
    <p:sldId id="387" r:id="rId129"/>
    <p:sldId id="388" r:id="rId130"/>
    <p:sldId id="415" r:id="rId131"/>
    <p:sldId id="389" r:id="rId132"/>
    <p:sldId id="391" r:id="rId133"/>
    <p:sldId id="416" r:id="rId134"/>
    <p:sldId id="417" r:id="rId135"/>
    <p:sldId id="393" r:id="rId136"/>
    <p:sldId id="394" r:id="rId137"/>
    <p:sldId id="395" r:id="rId138"/>
    <p:sldId id="392" r:id="rId139"/>
    <p:sldId id="396" r:id="rId140"/>
    <p:sldId id="397" r:id="rId141"/>
  </p:sldIdLst>
  <p:sldSz cx="12192000" cy="6858000"/>
  <p:notesSz cx="6858000" cy="12192000"/>
  <p:custDataLst>
    <p:tags r:id="rId145"/>
  </p:custDataLst>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09" d="100"/>
          <a:sy n="109" d="100"/>
        </p:scale>
        <p:origin x="636" y="96"/>
      </p:cViewPr>
      <p:guideLst/>
    </p:cSldViewPr>
  </p:slideViewPr>
  <p:notesTextViewPr>
    <p:cViewPr>
      <p:scale>
        <a:sx n="1" d="1"/>
        <a:sy n="1" d="1"/>
      </p:scale>
      <p:origin x="0" y="0"/>
    </p:cViewPr>
  </p:notesTextViewPr>
  <p:sorterViewPr>
    <p:cViewPr>
      <p:scale>
        <a:sx n="200" d="100"/>
        <a:sy n="200" d="100"/>
      </p:scale>
      <p:origin x="0" y="-148890"/>
    </p:cViewPr>
  </p:sorterViewPr>
  <p:gridSpacing cx="76200" cy="76200"/>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5" Type="http://schemas.openxmlformats.org/officeDocument/2006/relationships/tags" Target="tags/tag22.xml"/><Relationship Id="rId144" Type="http://schemas.openxmlformats.org/officeDocument/2006/relationships/tableStyles" Target="tableStyles.xml"/><Relationship Id="rId143" Type="http://schemas.openxmlformats.org/officeDocument/2006/relationships/viewProps" Target="viewProps.xml"/><Relationship Id="rId142" Type="http://schemas.openxmlformats.org/officeDocument/2006/relationships/presProps" Target="presProps.xml"/><Relationship Id="rId141" Type="http://schemas.openxmlformats.org/officeDocument/2006/relationships/slide" Target="slides/slide138.xml"/><Relationship Id="rId140" Type="http://schemas.openxmlformats.org/officeDocument/2006/relationships/slide" Target="slides/slide137.xml"/><Relationship Id="rId14" Type="http://schemas.openxmlformats.org/officeDocument/2006/relationships/slide" Target="slides/slide11.xml"/><Relationship Id="rId139" Type="http://schemas.openxmlformats.org/officeDocument/2006/relationships/slide" Target="slides/slide136.xml"/><Relationship Id="rId138" Type="http://schemas.openxmlformats.org/officeDocument/2006/relationships/slide" Target="slides/slide135.xml"/><Relationship Id="rId137" Type="http://schemas.openxmlformats.org/officeDocument/2006/relationships/slide" Target="slides/slide134.xml"/><Relationship Id="rId136" Type="http://schemas.openxmlformats.org/officeDocument/2006/relationships/slide" Target="slides/slide133.xml"/><Relationship Id="rId135" Type="http://schemas.openxmlformats.org/officeDocument/2006/relationships/slide" Target="slides/slide132.xml"/><Relationship Id="rId134" Type="http://schemas.openxmlformats.org/officeDocument/2006/relationships/slide" Target="slides/slide131.xml"/><Relationship Id="rId133" Type="http://schemas.openxmlformats.org/officeDocument/2006/relationships/slide" Target="slides/slide130.xml"/><Relationship Id="rId132" Type="http://schemas.openxmlformats.org/officeDocument/2006/relationships/slide" Target="slides/slide129.xml"/><Relationship Id="rId131" Type="http://schemas.openxmlformats.org/officeDocument/2006/relationships/slide" Target="slides/slide128.xml"/><Relationship Id="rId130" Type="http://schemas.openxmlformats.org/officeDocument/2006/relationships/slide" Target="slides/slide127.xml"/><Relationship Id="rId13" Type="http://schemas.openxmlformats.org/officeDocument/2006/relationships/slide" Target="slides/slide10.xml"/><Relationship Id="rId129" Type="http://schemas.openxmlformats.org/officeDocument/2006/relationships/slide" Target="slides/slide126.xml"/><Relationship Id="rId128" Type="http://schemas.openxmlformats.org/officeDocument/2006/relationships/slide" Target="slides/slide125.xml"/><Relationship Id="rId127" Type="http://schemas.openxmlformats.org/officeDocument/2006/relationships/slide" Target="slides/slide124.xml"/><Relationship Id="rId126" Type="http://schemas.openxmlformats.org/officeDocument/2006/relationships/slide" Target="slides/slide123.xml"/><Relationship Id="rId125" Type="http://schemas.openxmlformats.org/officeDocument/2006/relationships/slide" Target="slides/slide122.xml"/><Relationship Id="rId124" Type="http://schemas.openxmlformats.org/officeDocument/2006/relationships/slide" Target="slides/slide121.xml"/><Relationship Id="rId123" Type="http://schemas.openxmlformats.org/officeDocument/2006/relationships/slide" Target="slides/slide120.xml"/><Relationship Id="rId122" Type="http://schemas.openxmlformats.org/officeDocument/2006/relationships/slide" Target="slides/slide119.xml"/><Relationship Id="rId121" Type="http://schemas.openxmlformats.org/officeDocument/2006/relationships/slide" Target="slides/slide118.xml"/><Relationship Id="rId120" Type="http://schemas.openxmlformats.org/officeDocument/2006/relationships/slide" Target="slides/slide117.xml"/><Relationship Id="rId12" Type="http://schemas.openxmlformats.org/officeDocument/2006/relationships/slide" Target="slides/slide9.xml"/><Relationship Id="rId119" Type="http://schemas.openxmlformats.org/officeDocument/2006/relationships/slide" Target="slides/slide116.xml"/><Relationship Id="rId118" Type="http://schemas.openxmlformats.org/officeDocument/2006/relationships/slide" Target="slides/slide115.xml"/><Relationship Id="rId117" Type="http://schemas.openxmlformats.org/officeDocument/2006/relationships/slide" Target="slides/slide114.xml"/><Relationship Id="rId116" Type="http://schemas.openxmlformats.org/officeDocument/2006/relationships/slide" Target="slides/slide113.xml"/><Relationship Id="rId115" Type="http://schemas.openxmlformats.org/officeDocument/2006/relationships/slide" Target="slides/slide112.xml"/><Relationship Id="rId114" Type="http://schemas.openxmlformats.org/officeDocument/2006/relationships/slide" Target="slides/slide111.xml"/><Relationship Id="rId113" Type="http://schemas.openxmlformats.org/officeDocument/2006/relationships/slide" Target="slides/slide110.xml"/><Relationship Id="rId112" Type="http://schemas.openxmlformats.org/officeDocument/2006/relationships/slide" Target="slides/slide109.xml"/><Relationship Id="rId111" Type="http://schemas.openxmlformats.org/officeDocument/2006/relationships/slide" Target="slides/slide108.xml"/><Relationship Id="rId110" Type="http://schemas.openxmlformats.org/officeDocument/2006/relationships/slide" Target="slides/slide107.xml"/><Relationship Id="rId11" Type="http://schemas.openxmlformats.org/officeDocument/2006/relationships/slide" Target="slides/slide8.xml"/><Relationship Id="rId109" Type="http://schemas.openxmlformats.org/officeDocument/2006/relationships/slide" Target="slides/slide106.xml"/><Relationship Id="rId108" Type="http://schemas.openxmlformats.org/officeDocument/2006/relationships/slide" Target="slides/slide105.xml"/><Relationship Id="rId107" Type="http://schemas.openxmlformats.org/officeDocument/2006/relationships/slide" Target="slides/slide104.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0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4.xml"/></Relationships>
</file>

<file path=ppt/notesSlides/_rels/notesSlide10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5.xml"/></Relationships>
</file>

<file path=ppt/notesSlides/_rels/notesSlide10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6.xml"/></Relationships>
</file>

<file path=ppt/notesSlides/_rels/notesSlide10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7.xml"/></Relationships>
</file>

<file path=ppt/notesSlides/_rels/notesSlide10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9.xml"/></Relationships>
</file>

<file path=ppt/notesSlides/_rels/notesSlide10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0.xml"/></Relationships>
</file>

<file path=ppt/notesSlides/_rels/notesSlide10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1.xml"/></Relationships>
</file>

<file path=ppt/notesSlides/_rels/notesSlide10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2.xml"/></Relationships>
</file>

<file path=ppt/notesSlides/_rels/notesSlide10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3.xml"/></Relationships>
</file>

<file path=ppt/notesSlides/_rels/notesSlide10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5.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6.xml"/></Relationships>
</file>

<file path=ppt/notesSlides/_rels/notesSlide1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7.xml"/></Relationships>
</file>

<file path=ppt/notesSlides/_rels/notesSlide1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9.xml"/></Relationships>
</file>

<file path=ppt/notesSlides/_rels/notesSlide1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0.xml"/></Relationships>
</file>

<file path=ppt/notesSlides/_rels/notesSlide1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3.xml"/></Relationships>
</file>

<file path=ppt/notesSlides/_rels/notesSlide1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4.xml"/></Relationships>
</file>

<file path=ppt/notesSlides/_rels/notesSlide1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5.xml"/></Relationships>
</file>

<file path=ppt/notesSlides/_rels/notesSlide1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6.xml"/></Relationships>
</file>

<file path=ppt/notesSlides/_rels/notesSlide1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7.xml"/></Relationships>
</file>

<file path=ppt/notesSlides/_rels/notesSlide1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8.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3.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5.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6.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7.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9.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0.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2.xml"/></Relationships>
</file>

<file path=ppt/notesSlides/_rels/notesSlide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3.xml"/></Relationships>
</file>

<file path=ppt/notesSlides/_rels/notesSlide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4.xml"/></Relationships>
</file>

<file path=ppt/notesSlides/_rels/notesSlide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6.xml"/></Relationships>
</file>

<file path=ppt/notesSlides/_rels/notesSlide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7.xml"/></Relationships>
</file>

<file path=ppt/notesSlides/_rels/notesSlide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8.xml"/></Relationships>
</file>

<file path=ppt/notesSlides/_rels/notesSlide9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9.xml"/></Relationships>
</file>

<file path=ppt/notesSlides/_rels/notesSlide9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0.xml"/></Relationships>
</file>

<file path=ppt/notesSlides/_rels/notesSlide9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1.xml"/></Relationships>
</file>

<file path=ppt/notesSlides/_rels/notesSlide9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8938a55c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刷课文改编填空</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ffbd843d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84309830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bf0d0440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6a1fcadb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b8c6bcbc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29a97cac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刷单元语法</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74c70f0c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30c50800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864cdd30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099f51e46103c3b2084da#tid=68f734a7ba80cb000ac8e124#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8d4930ac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0fea477a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1#df=2e141b14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内容1#df=3ef36815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内容1#df=06bf7a3c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内容1#df=d5e7c6a1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内容1#df=0a30aee4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内容1#df=10472a9c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内容1#df=f447bed3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内容1#df=3e67c8b2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刷读后续写</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38744" y="4315968"/>
            <a:ext cx="314553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英语  选择性必修      第三册  YL</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68b65b9f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0f6e1bf1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0" Type="http://schemas.openxmlformats.org/officeDocument/2006/relationships/theme" Target="../theme/theme1.xml"/><Relationship Id="rId3" Type="http://schemas.openxmlformats.org/officeDocument/2006/relationships/slideLayout" Target="../slideLayouts/slideLayout3.xml"/><Relationship Id="rId29" Type="http://schemas.openxmlformats.org/officeDocument/2006/relationships/slideLayout" Target="../slideLayouts/slideLayout29.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4.xml"/></Relationships>
</file>

<file path=ppt/slides/_rels/slide101.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1" Type="http://schemas.openxmlformats.org/officeDocument/2006/relationships/notesSlide" Target="../notesSlides/notesSlide89.xml"/><Relationship Id="rId10" Type="http://schemas.openxmlformats.org/officeDocument/2006/relationships/slideLayout" Target="../slideLayouts/slideLayout24.xml"/><Relationship Id="rId1" Type="http://schemas.openxmlformats.org/officeDocument/2006/relationships/tags" Target="../tags/tag1.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4.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4.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5.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5.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5.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5.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5.xml"/></Relationships>
</file>

<file path=ppt/slides/_rels/slide111.xml.rels><?xml version="1.0" encoding="UTF-8" standalone="yes"?>
<Relationships xmlns="http://schemas.openxmlformats.org/package/2006/relationships"><Relationship Id="rId3" Type="http://schemas.openxmlformats.org/officeDocument/2006/relationships/notesSlide" Target="../notesSlides/notesSlide98.xml"/><Relationship Id="rId2" Type="http://schemas.openxmlformats.org/officeDocument/2006/relationships/slideLayout" Target="../slideLayouts/slideLayout25.xml"/><Relationship Id="rId1" Type="http://schemas.openxmlformats.org/officeDocument/2006/relationships/image" Target="../media/image11.jpeg"/></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6.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6.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6.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6.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7.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7.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7.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7.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8.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25.xml.rels><?xml version="1.0" encoding="UTF-8" standalone="yes"?>
<Relationships xmlns="http://schemas.openxmlformats.org/package/2006/relationships"><Relationship Id="rId9" Type="http://schemas.openxmlformats.org/officeDocument/2006/relationships/tags" Target="../tags/tag18.xml"/><Relationship Id="rId8" Type="http://schemas.openxmlformats.org/officeDocument/2006/relationships/tags" Target="../tags/tag17.xml"/><Relationship Id="rId7" Type="http://schemas.openxmlformats.org/officeDocument/2006/relationships/tags" Target="../tags/tag16.xml"/><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4" Type="http://schemas.openxmlformats.org/officeDocument/2006/relationships/notesSlide" Target="../notesSlides/notesSlide109.xml"/><Relationship Id="rId13" Type="http://schemas.openxmlformats.org/officeDocument/2006/relationships/slideLayout" Target="../slideLayouts/slideLayout28.xml"/><Relationship Id="rId12" Type="http://schemas.openxmlformats.org/officeDocument/2006/relationships/tags" Target="../tags/tag21.xml"/><Relationship Id="rId11" Type="http://schemas.openxmlformats.org/officeDocument/2006/relationships/tags" Target="../tags/tag20.xml"/><Relationship Id="rId10" Type="http://schemas.openxmlformats.org/officeDocument/2006/relationships/tags" Target="../tags/tag19.xml"/><Relationship Id="rId1" Type="http://schemas.openxmlformats.org/officeDocument/2006/relationships/tags" Target="../tags/tag10.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8.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8.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29.xml.rels><?xml version="1.0" encoding="UTF-8" standalone="yes"?>
<Relationships xmlns="http://schemas.openxmlformats.org/package/2006/relationships"><Relationship Id="rId3" Type="http://schemas.openxmlformats.org/officeDocument/2006/relationships/notesSlide" Target="../notesSlides/notesSlide112.xml"/><Relationship Id="rId2" Type="http://schemas.openxmlformats.org/officeDocument/2006/relationships/slideLayout" Target="../slideLayouts/slideLayout28.xml"/><Relationship Id="rId1"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9.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9.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9.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9.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9.xml"/></Relationships>
</file>

<file path=ppt/slides/_rels/slide137.xml.rels><?xml version="1.0" encoding="UTF-8" standalone="yes"?>
<Relationships xmlns="http://schemas.openxmlformats.org/package/2006/relationships"><Relationship Id="rId4" Type="http://schemas.openxmlformats.org/officeDocument/2006/relationships/notesSlide" Target="../notesSlides/notesSlide118.xml"/><Relationship Id="rId3" Type="http://schemas.openxmlformats.org/officeDocument/2006/relationships/slideLayout" Target="../slideLayouts/slideLayout29.xml"/><Relationship Id="rId2" Type="http://schemas.openxmlformats.org/officeDocument/2006/relationships/image" Target="../media/image8.jpeg"/><Relationship Id="rId1" Type="http://schemas.openxmlformats.org/officeDocument/2006/relationships/image" Target="../media/image7.jpeg"/></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12.xml"/><Relationship Id="rId2" Type="http://schemas.openxmlformats.org/officeDocument/2006/relationships/image" Target="../media/image8.jpeg"/><Relationship Id="rId1" Type="http://schemas.openxmlformats.org/officeDocument/2006/relationships/image" Target="../media/image7.jpe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4" Type="http://schemas.openxmlformats.org/officeDocument/2006/relationships/notesSlide" Target="../notesSlides/notesSlide32.xml"/><Relationship Id="rId3" Type="http://schemas.openxmlformats.org/officeDocument/2006/relationships/slideLayout" Target="../slideLayouts/slideLayout13.xml"/><Relationship Id="rId2" Type="http://schemas.openxmlformats.org/officeDocument/2006/relationships/image" Target="../media/image8.jpeg"/><Relationship Id="rId1" Type="http://schemas.openxmlformats.org/officeDocument/2006/relationships/image" Target="../media/image7.jpe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8.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18.xml"/><Relationship Id="rId1" Type="http://schemas.openxmlformats.org/officeDocument/2006/relationships/image" Target="../media/image9.png"/></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9.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9.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9.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9.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9.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0.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0.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0.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0.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1.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1.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2.xml"/></Relationships>
</file>

<file path=ppt/slides/_rels/slide83.xml.rels><?xml version="1.0" encoding="UTF-8" standalone="yes"?>
<Relationships xmlns="http://schemas.openxmlformats.org/package/2006/relationships"><Relationship Id="rId3" Type="http://schemas.openxmlformats.org/officeDocument/2006/relationships/notesSlide" Target="../notesSlides/notesSlide74.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3.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3.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3.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90.xml.rels><?xml version="1.0" encoding="UTF-8" standalone="yes"?>
<Relationships xmlns="http://schemas.openxmlformats.org/package/2006/relationships"><Relationship Id="rId3" Type="http://schemas.openxmlformats.org/officeDocument/2006/relationships/notesSlide" Target="../notesSlides/notesSlide80.xml"/><Relationship Id="rId2" Type="http://schemas.openxmlformats.org/officeDocument/2006/relationships/slideLayout" Target="../slideLayouts/slideLayout23.xml"/><Relationship Id="rId1" Type="http://schemas.openxmlformats.org/officeDocument/2006/relationships/image" Target="../media/image10.png"/></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3.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3.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3.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3.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3.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4.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56_1#f349244e7?vja=1&amp;pid=8938a55c7&amp;color=0,0,0&amp;vtp=1&amp;bt=1"/>
          <p:cNvSpPr/>
          <p:nvPr/>
        </p:nvSpPr>
        <p:spPr>
          <a:xfrm>
            <a:off x="716279" y="687973"/>
            <a:ext cx="10753344" cy="1109853"/>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irreplaceable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generations.</a:t>
            </a:r>
            <a:endParaRPr lang="en-US" altLang="zh-CN" sz="2000" dirty="0"/>
          </a:p>
        </p:txBody>
      </p:sp>
      <p:sp>
        <p:nvSpPr>
          <p:cNvPr id="3" name="QB_7_BD.67_1#138f335a2?vja=1&amp;pid=f349244e7&amp;color=0,0,0&amp;vtp=1"/>
          <p:cNvSpPr/>
          <p:nvPr/>
        </p:nvSpPr>
        <p:spPr>
          <a:xfrm>
            <a:off x="716279" y="1834832"/>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4" name="QB_7_AS.69_1#138f335a2?vja=1&amp;pid=f349244e7&amp;color=0,0,0&amp;vtp=1"/>
          <p:cNvSpPr/>
          <p:nvPr/>
        </p:nvSpPr>
        <p:spPr>
          <a:xfrm>
            <a:off x="716279" y="2214167"/>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variety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of为固定用法，意为“各种各样的”。</a:t>
            </a:r>
            <a:endParaRPr lang="en-US" altLang="zh-CN" sz="2200" dirty="0"/>
          </a:p>
        </p:txBody>
      </p:sp>
      <p:sp>
        <p:nvSpPr>
          <p:cNvPr id="5" name="QB_7_BD.70_1#e429c81c2?vja=1&amp;pid=f349244e7&amp;color=0,0,0&amp;vtp=1"/>
          <p:cNvSpPr/>
          <p:nvPr/>
        </p:nvSpPr>
        <p:spPr>
          <a:xfrm>
            <a:off x="716279" y="259467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6" name="QB_7_AS.72_1#e429c81c2?vja=1&amp;pid=f349244e7&amp;color=0,0,0&amp;vtp=1"/>
          <p:cNvSpPr/>
          <p:nvPr/>
        </p:nvSpPr>
        <p:spPr>
          <a:xfrm>
            <a:off x="716279" y="2976167"/>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此处应用不定式作目的状语。</a:t>
            </a:r>
            <a:endParaRPr lang="en-US" altLang="zh-CN" sz="2200" dirty="0"/>
          </a:p>
        </p:txBody>
      </p:sp>
      <p:sp>
        <p:nvSpPr>
          <p:cNvPr id="7" name="QB_7_BD.73_1#579a35a6f?vja=1&amp;pid=f349244e7&amp;color=0,0,0&amp;vtp=1"/>
          <p:cNvSpPr/>
          <p:nvPr/>
        </p:nvSpPr>
        <p:spPr>
          <a:xfrm>
            <a:off x="716279" y="335667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8" name="QB_7_AS.75_1#579a35a6f?vja=1&amp;pid=f349244e7&amp;color=0,0,0&amp;vtp=1"/>
          <p:cNvSpPr/>
          <p:nvPr/>
        </p:nvSpPr>
        <p:spPr>
          <a:xfrm>
            <a:off x="716279" y="3738167"/>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此处作result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in的宾语，且前有定冠词the，后有介词of，应用名词。</a:t>
            </a:r>
            <a:endParaRPr lang="en-US" altLang="zh-CN" sz="2200" dirty="0"/>
          </a:p>
        </p:txBody>
      </p:sp>
      <p:sp>
        <p:nvSpPr>
          <p:cNvPr id="9" name="QB_7_BD.76_1#dbbeac5a7?vja=1&amp;pid=f349244e7&amp;color=0,0,0&amp;vtp=1"/>
          <p:cNvSpPr/>
          <p:nvPr/>
        </p:nvSpPr>
        <p:spPr>
          <a:xfrm>
            <a:off x="716279" y="411867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10" name="QB_7_AS.78_1#dbbeac5a7?vja=1&amp;pid=f349244e7&amp;color=0,0,0&amp;vtp=1"/>
          <p:cNvSpPr/>
          <p:nvPr/>
        </p:nvSpPr>
        <p:spPr>
          <a:xfrm>
            <a:off x="716279" y="4500167"/>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此处作状语，应用副词形式。</a:t>
            </a:r>
            <a:endParaRPr lang="en-US" altLang="zh-CN" sz="2200" dirty="0"/>
          </a:p>
        </p:txBody>
      </p:sp>
      <p:sp>
        <p:nvSpPr>
          <p:cNvPr id="11" name="QM_6_AN.66_1#f349244e7.blank?vja=1&amp;pid=8938a55c7&amp;color=0,0,0&amp;vpa=39&amp;vtp=1"/>
          <p:cNvSpPr/>
          <p:nvPr/>
        </p:nvSpPr>
        <p:spPr>
          <a:xfrm>
            <a:off x="4787645" y="1030873"/>
            <a:ext cx="520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joint</a:t>
            </a:r>
            <a:endParaRPr lang="en-US" altLang="zh-CN" sz="2000" dirty="0"/>
          </a:p>
        </p:txBody>
      </p:sp>
      <p:sp>
        <p:nvSpPr>
          <p:cNvPr id="12" name="QB_7_AN.68_1#138f335a2.blank?vja=1&amp;pid=f349244e7&amp;color=0,0,0&amp;vpa=40&amp;vtp=1"/>
          <p:cNvSpPr/>
          <p:nvPr/>
        </p:nvSpPr>
        <p:spPr>
          <a:xfrm>
            <a:off x="1056004" y="1796732"/>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3" name="QB_7_AN.71_1#e429c81c2.blank?vja=1&amp;pid=f349244e7&amp;color=0,0,0&amp;vpa=41&amp;vtp=1"/>
          <p:cNvSpPr/>
          <p:nvPr/>
        </p:nvSpPr>
        <p:spPr>
          <a:xfrm>
            <a:off x="1030604" y="2543873"/>
            <a:ext cx="1239838"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preserve</a:t>
            </a:r>
            <a:endParaRPr lang="en-US" altLang="zh-CN" sz="2000" dirty="0"/>
          </a:p>
        </p:txBody>
      </p:sp>
      <p:sp>
        <p:nvSpPr>
          <p:cNvPr id="14" name="QB_7_AN.74_1#579a35a6f.blank?vja=1&amp;pid=f349244e7&amp;color=0,0,0&amp;vpa=42&amp;vtp=1"/>
          <p:cNvSpPr/>
          <p:nvPr/>
        </p:nvSpPr>
        <p:spPr>
          <a:xfrm>
            <a:off x="1056004" y="3318573"/>
            <a:ext cx="1182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destruction</a:t>
            </a:r>
            <a:endParaRPr lang="en-US" altLang="zh-CN" sz="2000" dirty="0"/>
          </a:p>
        </p:txBody>
      </p:sp>
      <p:sp>
        <p:nvSpPr>
          <p:cNvPr id="15" name="QB_7_AN.77_1#dbbeac5a7.blank?vja=1&amp;pid=f349244e7&amp;color=0,0,0&amp;vpa=43&amp;vtp=1"/>
          <p:cNvSpPr/>
          <p:nvPr/>
        </p:nvSpPr>
        <p:spPr>
          <a:xfrm>
            <a:off x="1043304" y="4067873"/>
            <a:ext cx="1069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especially</a:t>
            </a:r>
            <a:endParaRPr lang="en-US" altLang="zh-CN" sz="2000" dirty="0"/>
          </a:p>
        </p:txBody>
      </p:sp>
      <p:sp>
        <p:nvSpPr>
          <p:cNvPr id="16" name="QB_7_BD.79_1#cdfbd3a1d?vja=1&amp;pid=f349244e7&amp;color=0,0,0&amp;mp=1&amp;vtp=1&amp;bt=1"/>
          <p:cNvSpPr/>
          <p:nvPr/>
        </p:nvSpPr>
        <p:spPr>
          <a:xfrm>
            <a:off x="710183" y="4877802"/>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17" name="QB_7_AN.80_1#cdfbd3a1d.blank?vja=1&amp;pid=f349244e7&amp;color=0,0,0&amp;mp=1&amp;vpa=44&amp;vtp=1"/>
          <p:cNvSpPr/>
          <p:nvPr/>
        </p:nvSpPr>
        <p:spPr>
          <a:xfrm>
            <a:off x="1024508" y="4839702"/>
            <a:ext cx="719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causes</a:t>
            </a:r>
            <a:endParaRPr lang="en-US" altLang="zh-CN" sz="2000" dirty="0"/>
          </a:p>
        </p:txBody>
      </p:sp>
      <p:sp>
        <p:nvSpPr>
          <p:cNvPr id="18" name="QB_7_AS.81_1#cdfbd3a1d?vja=1&amp;pid=f349244e7&amp;color=0,0,0&amp;vtp=1"/>
          <p:cNvSpPr/>
          <p:nvPr/>
        </p:nvSpPr>
        <p:spPr>
          <a:xfrm>
            <a:off x="710182" y="5297536"/>
            <a:ext cx="10977489" cy="1151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主语是the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tourists，且根据语境可知，此处陈述一般性事实，应用一般现在时，主语中心词flood意为“大批，大量（的人或事物）”，为可数名词，谓语动词应用第三人称单数形式。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bg/>
                                          </p:spTgt>
                                        </p:tgtEl>
                                        <p:attrNameLst>
                                          <p:attrName>style.visibility</p:attrName>
                                        </p:attrNameLst>
                                      </p:cBhvr>
                                      <p:to>
                                        <p:strVal val="visible"/>
                                      </p:to>
                                    </p:set>
                                    <p:animEffect transition="in" filter="fade">
                                      <p:cBhvr>
                                        <p:cTn id="7" dur="500"/>
                                        <p:tgtEl>
                                          <p:spTgt spid="11">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xEl>
                                              <p:pRg st="0" end="0"/>
                                            </p:txEl>
                                          </p:spTgt>
                                        </p:tgtEl>
                                        <p:attrNameLst>
                                          <p:attrName>style.visibility</p:attrName>
                                        </p:attrNameLst>
                                      </p:cBhvr>
                                      <p:to>
                                        <p:strVal val="visible"/>
                                      </p:to>
                                    </p:set>
                                    <p:animEffect transition="in" filter="fade">
                                      <p:cBhvr>
                                        <p:cTn id="10" dur="500"/>
                                        <p:tgtEl>
                                          <p:spTgt spid="11">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bg/>
                                          </p:spTgt>
                                        </p:tgtEl>
                                        <p:attrNameLst>
                                          <p:attrName>style.visibility</p:attrName>
                                        </p:attrNameLst>
                                      </p:cBhvr>
                                      <p:to>
                                        <p:strVal val="visible"/>
                                      </p:to>
                                    </p:set>
                                    <p:animEffect transition="in" filter="fade">
                                      <p:cBhvr>
                                        <p:cTn id="15" dur="500"/>
                                        <p:tgtEl>
                                          <p:spTgt spid="12">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2">
                                            <p:txEl>
                                              <p:pRg st="0" end="0"/>
                                            </p:txEl>
                                          </p:spTgt>
                                        </p:tgtEl>
                                        <p:attrNameLst>
                                          <p:attrName>style.visibility</p:attrName>
                                        </p:attrNameLst>
                                      </p:cBhvr>
                                      <p:to>
                                        <p:strVal val="visible"/>
                                      </p:to>
                                    </p:set>
                                    <p:animEffect transition="in" filter="fade">
                                      <p:cBhvr>
                                        <p:cTn id="18" dur="500"/>
                                        <p:tgtEl>
                                          <p:spTgt spid="12">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
                                            <p:bg/>
                                          </p:spTgt>
                                        </p:tgtEl>
                                        <p:attrNameLst>
                                          <p:attrName>style.visibility</p:attrName>
                                        </p:attrNameLst>
                                      </p:cBhvr>
                                      <p:to>
                                        <p:strVal val="visible"/>
                                      </p:to>
                                    </p:set>
                                    <p:animEffect transition="in" filter="fade">
                                      <p:cBhvr>
                                        <p:cTn id="23" dur="500"/>
                                        <p:tgtEl>
                                          <p:spTgt spid="4">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
                                            <p:txEl>
                                              <p:pRg st="0" end="0"/>
                                            </p:txEl>
                                          </p:spTgt>
                                        </p:tgtEl>
                                        <p:attrNameLst>
                                          <p:attrName>style.visibility</p:attrName>
                                        </p:attrNameLst>
                                      </p:cBhvr>
                                      <p:to>
                                        <p:strVal val="visible"/>
                                      </p:to>
                                    </p:set>
                                    <p:animEffect transition="in" filter="fade">
                                      <p:cBhvr>
                                        <p:cTn id="26" dur="500"/>
                                        <p:tgtEl>
                                          <p:spTgt spid="4">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3">
                                            <p:bg/>
                                          </p:spTgt>
                                        </p:tgtEl>
                                        <p:attrNameLst>
                                          <p:attrName>style.visibility</p:attrName>
                                        </p:attrNameLst>
                                      </p:cBhvr>
                                      <p:to>
                                        <p:strVal val="visible"/>
                                      </p:to>
                                    </p:set>
                                    <p:animEffect transition="in" filter="fade">
                                      <p:cBhvr>
                                        <p:cTn id="31" dur="500"/>
                                        <p:tgtEl>
                                          <p:spTgt spid="13">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
                                            <p:txEl>
                                              <p:pRg st="0" end="0"/>
                                            </p:txEl>
                                          </p:spTgt>
                                        </p:tgtEl>
                                        <p:attrNameLst>
                                          <p:attrName>style.visibility</p:attrName>
                                        </p:attrNameLst>
                                      </p:cBhvr>
                                      <p:to>
                                        <p:strVal val="visible"/>
                                      </p:to>
                                    </p:set>
                                    <p:animEffect transition="in" filter="fade">
                                      <p:cBhvr>
                                        <p:cTn id="34" dur="500"/>
                                        <p:tgtEl>
                                          <p:spTgt spid="13">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Effect transition="in" filter="fade">
                                      <p:cBhvr>
                                        <p:cTn id="39" dur="500"/>
                                        <p:tgtEl>
                                          <p:spTgt spid="6">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6">
                                            <p:txEl>
                                              <p:pRg st="0" end="0"/>
                                            </p:txEl>
                                          </p:spTgt>
                                        </p:tgtEl>
                                        <p:attrNameLst>
                                          <p:attrName>style.visibility</p:attrName>
                                        </p:attrNameLst>
                                      </p:cBhvr>
                                      <p:to>
                                        <p:strVal val="visible"/>
                                      </p:to>
                                    </p:set>
                                    <p:animEffect transition="in" filter="fade">
                                      <p:cBhvr>
                                        <p:cTn id="42" dur="500"/>
                                        <p:tgtEl>
                                          <p:spTgt spid="6">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4">
                                            <p:bg/>
                                          </p:spTgt>
                                        </p:tgtEl>
                                        <p:attrNameLst>
                                          <p:attrName>style.visibility</p:attrName>
                                        </p:attrNameLst>
                                      </p:cBhvr>
                                      <p:to>
                                        <p:strVal val="visible"/>
                                      </p:to>
                                    </p:set>
                                    <p:animEffect transition="in" filter="fade">
                                      <p:cBhvr>
                                        <p:cTn id="47" dur="500"/>
                                        <p:tgtEl>
                                          <p:spTgt spid="14">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4">
                                            <p:txEl>
                                              <p:pRg st="0" end="0"/>
                                            </p:txEl>
                                          </p:spTgt>
                                        </p:tgtEl>
                                        <p:attrNameLst>
                                          <p:attrName>style.visibility</p:attrName>
                                        </p:attrNameLst>
                                      </p:cBhvr>
                                      <p:to>
                                        <p:strVal val="visible"/>
                                      </p:to>
                                    </p:set>
                                    <p:animEffect transition="in" filter="fade">
                                      <p:cBhvr>
                                        <p:cTn id="50" dur="500"/>
                                        <p:tgtEl>
                                          <p:spTgt spid="14">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8">
                                            <p:bg/>
                                          </p:spTgt>
                                        </p:tgtEl>
                                        <p:attrNameLst>
                                          <p:attrName>style.visibility</p:attrName>
                                        </p:attrNameLst>
                                      </p:cBhvr>
                                      <p:to>
                                        <p:strVal val="visible"/>
                                      </p:to>
                                    </p:set>
                                    <p:animEffect transition="in" filter="fade">
                                      <p:cBhvr>
                                        <p:cTn id="55" dur="500"/>
                                        <p:tgtEl>
                                          <p:spTgt spid="8">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8">
                                            <p:txEl>
                                              <p:pRg st="0" end="0"/>
                                            </p:txEl>
                                          </p:spTgt>
                                        </p:tgtEl>
                                        <p:attrNameLst>
                                          <p:attrName>style.visibility</p:attrName>
                                        </p:attrNameLst>
                                      </p:cBhvr>
                                      <p:to>
                                        <p:strVal val="visible"/>
                                      </p:to>
                                    </p:set>
                                    <p:animEffect transition="in" filter="fade">
                                      <p:cBhvr>
                                        <p:cTn id="58" dur="500"/>
                                        <p:tgtEl>
                                          <p:spTgt spid="8">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5">
                                            <p:bg/>
                                          </p:spTgt>
                                        </p:tgtEl>
                                        <p:attrNameLst>
                                          <p:attrName>style.visibility</p:attrName>
                                        </p:attrNameLst>
                                      </p:cBhvr>
                                      <p:to>
                                        <p:strVal val="visible"/>
                                      </p:to>
                                    </p:set>
                                    <p:animEffect transition="in" filter="fade">
                                      <p:cBhvr>
                                        <p:cTn id="63" dur="500"/>
                                        <p:tgtEl>
                                          <p:spTgt spid="15">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5">
                                            <p:txEl>
                                              <p:pRg st="0" end="0"/>
                                            </p:txEl>
                                          </p:spTgt>
                                        </p:tgtEl>
                                        <p:attrNameLst>
                                          <p:attrName>style.visibility</p:attrName>
                                        </p:attrNameLst>
                                      </p:cBhvr>
                                      <p:to>
                                        <p:strVal val="visible"/>
                                      </p:to>
                                    </p:set>
                                    <p:animEffect transition="in" filter="fade">
                                      <p:cBhvr>
                                        <p:cTn id="66" dur="500"/>
                                        <p:tgtEl>
                                          <p:spTgt spid="15">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0">
                                            <p:bg/>
                                          </p:spTgt>
                                        </p:tgtEl>
                                        <p:attrNameLst>
                                          <p:attrName>style.visibility</p:attrName>
                                        </p:attrNameLst>
                                      </p:cBhvr>
                                      <p:to>
                                        <p:strVal val="visible"/>
                                      </p:to>
                                    </p:set>
                                    <p:animEffect transition="in" filter="fade">
                                      <p:cBhvr>
                                        <p:cTn id="71" dur="500"/>
                                        <p:tgtEl>
                                          <p:spTgt spid="10">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0">
                                            <p:txEl>
                                              <p:pRg st="0" end="0"/>
                                            </p:txEl>
                                          </p:spTgt>
                                        </p:tgtEl>
                                        <p:attrNameLst>
                                          <p:attrName>style.visibility</p:attrName>
                                        </p:attrNameLst>
                                      </p:cBhvr>
                                      <p:to>
                                        <p:strVal val="visible"/>
                                      </p:to>
                                    </p:set>
                                    <p:animEffect transition="in" filter="fade">
                                      <p:cBhvr>
                                        <p:cTn id="74" dur="500"/>
                                        <p:tgtEl>
                                          <p:spTgt spid="10">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7">
                                            <p:bg/>
                                          </p:spTgt>
                                        </p:tgtEl>
                                        <p:attrNameLst>
                                          <p:attrName>style.visibility</p:attrName>
                                        </p:attrNameLst>
                                      </p:cBhvr>
                                      <p:to>
                                        <p:strVal val="visible"/>
                                      </p:to>
                                    </p:set>
                                    <p:animEffect transition="in" filter="fade">
                                      <p:cBhvr>
                                        <p:cTn id="79" dur="500"/>
                                        <p:tgtEl>
                                          <p:spTgt spid="17">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7">
                                            <p:txEl>
                                              <p:pRg st="0" end="0"/>
                                            </p:txEl>
                                          </p:spTgt>
                                        </p:tgtEl>
                                        <p:attrNameLst>
                                          <p:attrName>style.visibility</p:attrName>
                                        </p:attrNameLst>
                                      </p:cBhvr>
                                      <p:to>
                                        <p:strVal val="visible"/>
                                      </p:to>
                                    </p:set>
                                    <p:animEffect transition="in" filter="fade">
                                      <p:cBhvr>
                                        <p:cTn id="82" dur="500"/>
                                        <p:tgtEl>
                                          <p:spTgt spid="17">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8">
                                            <p:bg/>
                                          </p:spTgt>
                                        </p:tgtEl>
                                        <p:attrNameLst>
                                          <p:attrName>style.visibility</p:attrName>
                                        </p:attrNameLst>
                                      </p:cBhvr>
                                      <p:to>
                                        <p:strVal val="visible"/>
                                      </p:to>
                                    </p:set>
                                    <p:animEffect transition="in" filter="fade">
                                      <p:cBhvr>
                                        <p:cTn id="87" dur="500"/>
                                        <p:tgtEl>
                                          <p:spTgt spid="18">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8">
                                            <p:txEl>
                                              <p:pRg st="0" end="0"/>
                                            </p:txEl>
                                          </p:spTgt>
                                        </p:tgtEl>
                                        <p:attrNameLst>
                                          <p:attrName>style.visibility</p:attrName>
                                        </p:attrNameLst>
                                      </p:cBhvr>
                                      <p:to>
                                        <p:strVal val="visible"/>
                                      </p:to>
                                    </p:set>
                                    <p:animEffect transition="in" filter="fade">
                                      <p:cBhvr>
                                        <p:cTn id="90"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P spid="8" grpId="0" animBg="1" build="p"/>
      <p:bldP spid="10" grpId="0" animBg="1" build="p"/>
      <p:bldP spid="11" grpId="0" animBg="1" build="p"/>
      <p:bldP spid="12" grpId="0" animBg="1" build="p"/>
      <p:bldP spid="13" grpId="0" animBg="1" build="p"/>
      <p:bldP spid="14" grpId="0" animBg="1" build="p"/>
      <p:bldP spid="15" grpId="0" animBg="1" build="p"/>
      <p:bldP spid="17" grpId="0" animBg="1" build="p"/>
      <p:bldP spid="18" grpId="0" animBg="1" build="p"/>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05_1#2600dc824.choices?vja=1&amp;pid=dd93795da&amp;color=0,0,0&amp;mp=1&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.accepted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B.enjoyed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C.believed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.noticed</a:t>
            </a:r>
            <a:endParaRPr lang="en-US" altLang="zh-CN" sz="2000" dirty="0"/>
          </a:p>
        </p:txBody>
      </p:sp>
      <p:sp>
        <p:nvSpPr>
          <p:cNvPr id="3" name="QC_7_AN.506_1#2600dc824.bracket?vja=1&amp;pid=dd93795da&amp;color=0,0,0&amp;mp=1&amp;vpa=221&amp;vtp=1"/>
          <p:cNvSpPr/>
          <p:nvPr/>
        </p:nvSpPr>
        <p:spPr>
          <a:xfrm>
            <a:off x="1176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AS.507_1#2600dc824?vja=1&amp;pid=dd93795da&amp;color=0,0,0&amp;vtp=1"/>
          <p:cNvSpPr/>
          <p:nvPr/>
        </p:nvSpPr>
        <p:spPr>
          <a:xfrm>
            <a:off x="722376" y="1315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unavoidable可知，因为无法避免，所以大家在某种程度上接受了村庄发生的变化，故选A项。</a:t>
            </a:r>
            <a:endParaRPr lang="en-US" altLang="zh-CN" sz="2200" dirty="0"/>
          </a:p>
        </p:txBody>
      </p:sp>
      <p:sp>
        <p:nvSpPr>
          <p:cNvPr id="5" name="QC_7_BD.508_1#2b12da4a6.choices?vja=1&amp;pid=dd93795da&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.confident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B.excited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C.guilty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a:t>
            </a:r>
            <a:endParaRPr lang="en-US" altLang="zh-CN" sz="2000" dirty="0"/>
          </a:p>
        </p:txBody>
      </p:sp>
      <p:sp>
        <p:nvSpPr>
          <p:cNvPr id="6" name="QC_7_AN.509_1#2b12da4a6.bracket?vja=1&amp;pid=dd93795da&amp;color=0,0,0&amp;vpa=222&amp;vtp=1"/>
          <p:cNvSpPr/>
          <p:nvPr/>
        </p:nvSpPr>
        <p:spPr>
          <a:xfrm>
            <a:off x="1176401" y="2123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7_AS.510_1#2b12da4a6?vja=1&amp;pid=dd93795da&amp;color=0,0,0&amp;vtp=1"/>
          <p:cNvSpPr/>
          <p:nvPr/>
        </p:nvSpPr>
        <p:spPr>
          <a:xfrm>
            <a:off x="722376" y="25477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根据下文的“Then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involved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myself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protecting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hometown.”及语境可知，作者对于古老的传统不复存在应是感到遗憾，故决定保护文化遗产，故选D项。</a:t>
            </a:r>
            <a:endParaRPr lang="en-US" altLang="zh-CN" sz="2200" dirty="0"/>
          </a:p>
        </p:txBody>
      </p:sp>
      <p:sp>
        <p:nvSpPr>
          <p:cNvPr id="8" name="QC_7_BD.511_1#808dff799.choices?vja=1&amp;pid=dd93795da&amp;color=0,0,0&amp;vtp=1"/>
          <p:cNvSpPr/>
          <p:nvPr/>
        </p:nvSpPr>
        <p:spPr>
          <a:xfrm>
            <a:off x="722376" y="3354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.pretended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B.resolved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C.forgot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.doubted</a:t>
            </a:r>
            <a:endParaRPr lang="en-US" altLang="zh-CN" sz="2000" dirty="0"/>
          </a:p>
        </p:txBody>
      </p:sp>
      <p:sp>
        <p:nvSpPr>
          <p:cNvPr id="9" name="QC_7_AN.512_1#808dff799.bracket?vja=1&amp;pid=dd93795da&amp;color=0,0,0&amp;vpa=223&amp;vtp=1"/>
          <p:cNvSpPr/>
          <p:nvPr/>
        </p:nvSpPr>
        <p:spPr>
          <a:xfrm>
            <a:off x="1303401" y="3354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7_AS.513_1#808dff799?vja=1&amp;pid=dd93795da&amp;color=0,0,0&amp;vtp=1"/>
          <p:cNvSpPr/>
          <p:nvPr/>
        </p:nvSpPr>
        <p:spPr>
          <a:xfrm>
            <a:off x="722376" y="37796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下文I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programme和“Then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involved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myself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protecting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hometown.”提到作者以实际行动保护家乡的文化遗产，故此处指作者决定要做点什么，故选B项。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14_1#e0d155daf.choices?vja=1&amp;pid=dd93795da&amp;color=0,0,0&amp;mp=1&amp;vtp=1&amp;bt=1"/>
          <p:cNvSpPr/>
          <p:nvPr>
            <p:custDataLst>
              <p:tags r:id="rId1"/>
            </p:custDataLst>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A.looked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endParaRPr lang="en-US" altLang="zh-CN" sz="2000" dirty="0"/>
          </a:p>
        </p:txBody>
      </p:sp>
      <p:sp>
        <p:nvSpPr>
          <p:cNvPr id="3" name="QC_7_AN.515_1#e0d155daf.bracket?vja=1&amp;pid=dd93795da&amp;color=0,0,0&amp;mp=1&amp;vpa=224&amp;vtp=1"/>
          <p:cNvSpPr/>
          <p:nvPr>
            <p:custDataLst>
              <p:tags r:id="rId2"/>
            </p:custDataLst>
          </p:nvPr>
        </p:nvSpPr>
        <p:spPr>
          <a:xfrm>
            <a:off x="1294003"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AS.516_1#e0d155daf?vja=1&amp;pid=dd93795da&amp;color=0,0,0&amp;vtp=1"/>
          <p:cNvSpPr/>
          <p:nvPr>
            <p:custDataLst>
              <p:tags r:id="rId3"/>
            </p:custDataLst>
          </p:nvPr>
        </p:nvSpPr>
        <p:spPr>
          <a:xfrm>
            <a:off x="722376" y="1315847"/>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下文which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enabled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____提到作者的收获，故此处指作者报名参加了该项目。look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on意为“回顾”；get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of意为“摆脱”；sign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for意为“报名参加”；put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with意为“忍受”。故选C项。</a:t>
            </a:r>
            <a:endParaRPr lang="en-US" altLang="zh-CN" sz="2200" dirty="0"/>
          </a:p>
        </p:txBody>
      </p:sp>
      <p:sp>
        <p:nvSpPr>
          <p:cNvPr id="5" name="QC_7_BD.517_1#c63e63aab.choices?vja=1&amp;pid=dd93795da&amp;color=0,0,0&amp;vtp=1"/>
          <p:cNvSpPr/>
          <p:nvPr>
            <p:custDataLst>
              <p:tags r:id="rId4"/>
            </p:custDataLst>
          </p:nvPr>
        </p:nvSpPr>
        <p:spPr>
          <a:xfrm>
            <a:off x="722376" y="24913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.donation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B.education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C.preservation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.observation</a:t>
            </a:r>
            <a:endParaRPr lang="en-US" altLang="zh-CN" sz="2000" dirty="0"/>
          </a:p>
        </p:txBody>
      </p:sp>
      <p:sp>
        <p:nvSpPr>
          <p:cNvPr id="6" name="QC_7_AN.518_1#c63e63aab.bracket?vja=1&amp;pid=dd93795da&amp;color=0,0,0&amp;vpa=225&amp;vtp=1"/>
          <p:cNvSpPr/>
          <p:nvPr>
            <p:custDataLst>
              <p:tags r:id="rId5"/>
            </p:custDataLst>
          </p:nvPr>
        </p:nvSpPr>
        <p:spPr>
          <a:xfrm>
            <a:off x="1303401" y="24913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7_AS.519_1#c63e63aab?vja=1&amp;pid=dd93795da&amp;color=0,0,0&amp;vtp=1"/>
          <p:cNvSpPr/>
          <p:nvPr>
            <p:custDataLst>
              <p:tags r:id="rId6"/>
            </p:custDataLst>
          </p:nvPr>
        </p:nvSpPr>
        <p:spPr>
          <a:xfrm>
            <a:off x="722376" y="29160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根据下文的protecting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sites及preservation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work可知，此处指文化遗产保护，故选C项。</a:t>
            </a:r>
            <a:endParaRPr lang="en-US" altLang="zh-CN" sz="2200" dirty="0"/>
          </a:p>
        </p:txBody>
      </p:sp>
      <p:sp>
        <p:nvSpPr>
          <p:cNvPr id="8" name="QC_7_BD.520_1#c5e125bf3.choices?vja=1&amp;pid=dd93795da&amp;color=0,0,0&amp;vtp=1"/>
          <p:cNvSpPr/>
          <p:nvPr>
            <p:custDataLst>
              <p:tags r:id="rId7"/>
            </p:custDataLst>
          </p:nvPr>
        </p:nvSpPr>
        <p:spPr>
          <a:xfrm>
            <a:off x="722376" y="37232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.acquired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B.applied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C.offered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.showed</a:t>
            </a:r>
            <a:endParaRPr lang="en-US" altLang="zh-CN" sz="2000" dirty="0"/>
          </a:p>
        </p:txBody>
      </p:sp>
      <p:sp>
        <p:nvSpPr>
          <p:cNvPr id="9" name="QC_7_AN.521_1#c5e125bf3.bracket?vja=1&amp;pid=dd93795da&amp;color=0,0,0&amp;vpa=226&amp;vtp=1"/>
          <p:cNvSpPr/>
          <p:nvPr>
            <p:custDataLst>
              <p:tags r:id="rId8"/>
            </p:custDataLst>
          </p:nvPr>
        </p:nvSpPr>
        <p:spPr>
          <a:xfrm>
            <a:off x="1303401" y="37232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7_AS.522_1#c5e125bf3?vja=1&amp;pid=dd93795da&amp;color=0,0,0&amp;vtp=1"/>
          <p:cNvSpPr/>
          <p:nvPr>
            <p:custDataLst>
              <p:tags r:id="rId9"/>
            </p:custDataLst>
          </p:nvPr>
        </p:nvSpPr>
        <p:spPr>
          <a:xfrm>
            <a:off x="722376" y="41479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enabled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heritage ____”可知，文化遗产研究项目使作者对遗产保护有了更好的了解，故此处指作者在该项目中获得的知识，故选A项。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23_1#4c95acc72.choices?vja=1&amp;pid=dd93795da&amp;color=0,0,0&amp;mp=1&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.privately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B.smoothly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C.rapidly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.normally</a:t>
            </a:r>
            <a:endParaRPr lang="en-US" altLang="zh-CN" sz="2000" dirty="0"/>
          </a:p>
        </p:txBody>
      </p:sp>
      <p:sp>
        <p:nvSpPr>
          <p:cNvPr id="3" name="QC_7_AN.524_1#4c95acc72.bracket?vja=1&amp;pid=dd93795da&amp;color=0,0,0&amp;mp=1&amp;vpa=227&amp;vtp=1"/>
          <p:cNvSpPr/>
          <p:nvPr/>
        </p:nvSpPr>
        <p:spPr>
          <a:xfrm>
            <a:off x="1303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525_1#4c95acc72?vja=1&amp;pid=dd93795da&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knowledge及语境可知，有了专业知识的帮助，文化遗产的现代化进程应是更加顺利地进行，故选B项。</a:t>
            </a:r>
            <a:endParaRPr lang="en-US" altLang="zh-CN" sz="2200" dirty="0"/>
          </a:p>
        </p:txBody>
      </p:sp>
      <p:sp>
        <p:nvSpPr>
          <p:cNvPr id="5" name="QC_7_BD.526_1#e5db80ae6.choices?vja=1&amp;pid=dd93795da&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B.boring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C.demanding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.rewarding</a:t>
            </a:r>
            <a:endParaRPr lang="en-US" altLang="zh-CN" sz="2000" dirty="0"/>
          </a:p>
        </p:txBody>
      </p:sp>
      <p:sp>
        <p:nvSpPr>
          <p:cNvPr id="6" name="QC_7_AN.527_1#e5db80ae6.bracket?vja=1&amp;pid=dd93795da&amp;color=0,0,0&amp;vpa=228&amp;vtp=1"/>
          <p:cNvSpPr/>
          <p:nvPr/>
        </p:nvSpPr>
        <p:spPr>
          <a:xfrm>
            <a:off x="1303401" y="2123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7_AS.528_1#e5db80ae6?vja=1&amp;pid=dd93795da&amp;color=0,0,0&amp;vtp=1"/>
          <p:cNvSpPr/>
          <p:nvPr/>
        </p:nvSpPr>
        <p:spPr>
          <a:xfrm>
            <a:off x="722376" y="2547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上文提到作者为保护家乡文化遗产所作出的努力，结合the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preservation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work可知，保护工作获得成功，作者应是觉得非常值得。故选D项。demanding意为“要求高的”；rewarding意为“有益的，值得做的”。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9a914bbed.fixed?vja=1&amp;pid=fa6f7b61a&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04</a:t>
            </a:r>
            <a:endParaRPr lang="en-US" altLang="zh-CN" sz="7200" dirty="0"/>
          </a:p>
        </p:txBody>
      </p:sp>
      <p:sp>
        <p:nvSpPr>
          <p:cNvPr id="3" name="C_3_BD#9a914bbed.fixed?vja=1&amp;pid=fa6f7b61a&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单元限时小卷</a:t>
            </a:r>
            <a:endParaRPr lang="en-US" altLang="zh-CN" sz="4400" dirty="0"/>
          </a:p>
        </p:txBody>
      </p:sp>
      <p:sp>
        <p:nvSpPr>
          <p:cNvPr id="4" name="C_3#9a914bbed.fixed?vja=1&amp;pid=fa6f7b61a&amp;color=255,255,255&amp;vtp=1"/>
          <p:cNvSpPr/>
          <p:nvPr/>
        </p:nvSpPr>
        <p:spPr>
          <a:xfrm>
            <a:off x="0" y="4288536"/>
            <a:ext cx="12188952" cy="356616"/>
          </a:xfrm>
          <a:prstGeom prst="rect">
            <a:avLst/>
          </a:prstGeom>
          <a:noFill/>
        </p:spPr>
        <p:txBody>
          <a:bodyPr wrap="square" lIns="0" tIns="0" rIns="0" bIns="0" rtlCol="0" anchor="ctr"/>
          <a:lstStyle/>
          <a:p>
            <a:pPr algn="ctr">
              <a:lnSpc>
                <a:spcPct val="100000"/>
              </a:lnSpc>
            </a:pPr>
            <a:r>
              <a:rPr lang="en-US" altLang="zh-CN" sz="2000" b="0"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建议用时：56分钟</a:t>
            </a:r>
            <a:endParaRPr lang="en-US" altLang="zh-CN" sz="2000" dirty="0"/>
          </a:p>
        </p:txBody>
      </p:sp>
    </p:spTree>
  </p:cSld>
  <p:clrMapOvr>
    <a:masterClrMapping/>
  </p:clrMapOvr>
  <p:transition>
    <p:fade/>
  </p:transition>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29_1#01fbb04cf?vja=1&amp;pid=d5e7c6a17&amp;color=0,0,0&amp;vtp=1&amp;bt=1"/>
          <p:cNvSpPr/>
          <p:nvPr/>
        </p:nvSpPr>
        <p:spPr>
          <a:xfrm>
            <a:off x="722376" y="812077"/>
            <a:ext cx="10753344" cy="5715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[浙江湖州2025高二期末]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detox”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buzzword,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minimalists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proudly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delete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screens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black-and-white,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switch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overload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cycle.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black-and-white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devices;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minimalism,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videos.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Surprisingly,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downloads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contradiction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echoes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patterns.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century,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British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Crafts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factory-made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expensive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luxuries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minimalism,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distractions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“anti-tech”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updates,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simple-looking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gadgets.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rebellion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fashion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accessories.</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29_1#01fbb04cf?vja=1&amp;pid=d5e7c6a17&amp;color=0,0,0&amp;vtp=1&amp;bt=1"/>
          <p:cNvSpPr/>
          <p:nvPr/>
        </p:nvSpPr>
        <p:spPr>
          <a:xfrm>
            <a:off x="722376" y="900000"/>
            <a:ext cx="10753344" cy="529825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simplicity.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Stanford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minimalists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phones—they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switched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meditation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algorithms.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Andrew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nervously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measuring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Jenny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Odell,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Nothing</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Resisting</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Economy</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argues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freedom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joyful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video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repeated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judging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principle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sz="2000" dirty="0"/>
          </a:p>
        </p:txBody>
      </p:sp>
    </p:spTree>
  </p:cSld>
  <p:clrMapOvr>
    <a:masterClrMapping/>
  </p:clrMapOvr>
  <p:transition>
    <p:fade/>
  </p:transition>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EX.530_1#01fbb04cf?vja=1&amp;pid=d5e7c6a17&amp;color=0,0,0&amp;vtp=1&amp;bt=1"/>
          <p:cNvSpPr/>
          <p:nvPr/>
        </p:nvSpPr>
        <p:spPr>
          <a:xfrm>
            <a:off x="722376" y="900000"/>
            <a:ext cx="10753344" cy="1494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议论文。文章批判性地探讨了“数字极简主义”这一潮流，指出其在实践中常常陷入反技术而又更加依赖科技的矛盾，并催生了新的消费市场。作者认为真正的解决方案并非一刀切，而是以开放的心态接纳数字生活中的多元性，聚焦于技术如何服务于有意义的联结与人性需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31_1#a076da7f2?vja=1&amp;pid=01fbb04cf&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minimalists’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532_1#a076da7f2.bracket?vja=1&amp;pid=01fbb04cf&amp;color=0,0,0&amp;vpa=229&amp;vtp=1"/>
          <p:cNvSpPr/>
          <p:nvPr/>
        </p:nvSpPr>
        <p:spPr>
          <a:xfrm>
            <a:off x="7488492"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BD.531_2#a076da7f2.choices?vja=1&amp;pid=01fbb04cf&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rules.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detox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abandon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devices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tablets.</a:t>
            </a:r>
            <a:endParaRPr lang="en-US" altLang="zh-CN" sz="2000" dirty="0"/>
          </a:p>
        </p:txBody>
      </p:sp>
      <p:sp>
        <p:nvSpPr>
          <p:cNvPr id="5" name="QC_6_AS.533_1#a076da7f2?vja=1&amp;pid=01fbb04cf&amp;color=0,0,0&amp;vtp=1"/>
          <p:cNvSpPr/>
          <p:nvPr/>
        </p:nvSpPr>
        <p:spPr>
          <a:xfrm>
            <a:off x="722376" y="2839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细节理解题。第一段中的“To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screen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watching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videos.”列举了数字极简主义者所作的努力，如使用应用程序追踪自身习惯、购买专用黑白设备和观看在线视频；结合“downloads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wellness’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sharp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movement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deeply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depends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it”可知，这些努力带来的主要结果是他们在试图减少对科技依赖的同时，反而更加依赖于新的科技产品和应用来实现其目标。故选B项。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34_1#599c21cfd?vja=1&amp;pid=01fbb04cf&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19th-century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British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Crafts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mentioned?(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535_1#599c21cfd.bracket?vja=1&amp;pid=01fbb04cf&amp;color=0,0,0&amp;vpa=230&amp;vtp=1"/>
          <p:cNvSpPr/>
          <p:nvPr/>
        </p:nvSpPr>
        <p:spPr>
          <a:xfrm>
            <a:off x="9442514"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6_BD.534_2#599c21cfd.choices?vja=1&amp;pid=01fbb04cf&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anti-tech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criticise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simplicity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crafts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tools.</a:t>
            </a:r>
            <a:endParaRPr lang="en-US" altLang="zh-CN" sz="2000" dirty="0"/>
          </a:p>
        </p:txBody>
      </p:sp>
      <p:sp>
        <p:nvSpPr>
          <p:cNvPr id="5" name="QC_6_AS.536_1#599c21cfd?vja=1&amp;pid=01fbb04cf&amp;color=0,0,0&amp;vtp=1"/>
          <p:cNvSpPr/>
          <p:nvPr/>
        </p:nvSpPr>
        <p:spPr>
          <a:xfrm>
            <a:off x="722376" y="2839847"/>
            <a:ext cx="10753344" cy="2294509"/>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推理判断题。第二段开头“This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contradiction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echoes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historical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tterns.”指出当前数字极简主义的矛盾（表面反科技，实则依赖科技产业）与历史上的模式类似；接着下文探讨了19世纪晚期英国工艺美术运动反对工业化，推崇手工制品，但手工制品最终成为富人专属的奢侈品，未能真正解决问题。同时作者通过类比指出当今的数字极简主义存在共性问题。由此可推断，作者提到该历史事件是为了将其与当下的数字极简主义进行类比，说明反技术/工业化的潮流最终催生新消费，并陷入自身矛盾的模式，这在历史上已有先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37_1#8f37424f5?vja=1&amp;pid=01fbb04cf&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Stanford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minimalists?(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538_1#8f37424f5.bracket?vja=1&amp;pid=01fbb04cf&amp;color=0,0,0&amp;vpa=231&amp;vtp=1"/>
          <p:cNvSpPr/>
          <p:nvPr/>
        </p:nvSpPr>
        <p:spPr>
          <a:xfrm>
            <a:off x="7918514"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BD.537_2#8f37424f5.choices?vja=1&amp;pid=01fbb04cf&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preferred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meditation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entertainment.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non-minimalists’.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average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users.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unchanged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despite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endParaRPr lang="en-US" altLang="zh-CN" sz="2000" dirty="0"/>
          </a:p>
        </p:txBody>
      </p:sp>
      <p:sp>
        <p:nvSpPr>
          <p:cNvPr id="5" name="QC_6_AS.539_1#8f37424f5?vja=1&amp;pid=01fbb04cf&amp;color=0,0,0&amp;vtp=1"/>
          <p:cNvSpPr/>
          <p:nvPr/>
        </p:nvSpPr>
        <p:spPr>
          <a:xfrm>
            <a:off x="722376" y="2839847"/>
            <a:ext cx="10753344" cy="2294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2024</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Stanford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62%</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call themselves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minimalists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phones—they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switched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‘approved’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e-book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meditation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tools.”可知，斯坦福大学的研究发现，62%自称数字极简主义者的人群尽管作出了一些努力，但其总的屏幕使用时间并未改变，他们只是将这些时间从社交媒体应用转移到了一些“被认可”的应用上。故选D项。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QB_7_BD.82_1#71427899b?vja=1&amp;pid=f349244e7&amp;color=0,0,0&amp;vtp=1"/>
          <p:cNvSpPr/>
          <p:nvPr/>
        </p:nvSpPr>
        <p:spPr>
          <a:xfrm>
            <a:off x="722376" y="859334"/>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83_1#71427899b.blank?vja=1&amp;pid=f349244e7&amp;color=0,0,0&amp;vpa=45&amp;vtp=1"/>
          <p:cNvSpPr/>
          <p:nvPr/>
        </p:nvSpPr>
        <p:spPr>
          <a:xfrm>
            <a:off x="1024001" y="821234"/>
            <a:ext cx="239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endParaRPr lang="en-US" altLang="zh-CN" sz="2000" dirty="0"/>
          </a:p>
        </p:txBody>
      </p:sp>
      <p:sp>
        <p:nvSpPr>
          <p:cNvPr id="7" name="QB_7_AS.84_1#71427899b?vja=1&amp;pid=f349244e7&amp;color=0,0,0&amp;vtp=1"/>
          <p:cNvSpPr/>
          <p:nvPr/>
        </p:nvSpPr>
        <p:spPr>
          <a:xfrm>
            <a:off x="722376" y="1242557"/>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risk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为固定搭配，意为“有</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的危险”，故填at。</a:t>
            </a:r>
            <a:endParaRPr lang="en-US" altLang="zh-CN" sz="2200" dirty="0"/>
          </a:p>
        </p:txBody>
      </p:sp>
      <p:sp>
        <p:nvSpPr>
          <p:cNvPr id="8" name="QB_7_BD.85_1#94938710d?vja=1&amp;pid=f349244e7&amp;color=0,0,0&amp;vtp=1"/>
          <p:cNvSpPr/>
          <p:nvPr/>
        </p:nvSpPr>
        <p:spPr>
          <a:xfrm>
            <a:off x="722376" y="1631875"/>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9" name="QB_7_AN.86_1#94938710d.blank?vja=1&amp;pid=f349244e7&amp;color=0,0,0&amp;vpa=46&amp;vtp=1"/>
          <p:cNvSpPr/>
          <p:nvPr/>
        </p:nvSpPr>
        <p:spPr>
          <a:xfrm>
            <a:off x="1062101" y="1593775"/>
            <a:ext cx="1182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themselves</a:t>
            </a:r>
            <a:endParaRPr lang="en-US" altLang="zh-CN" sz="2000" dirty="0"/>
          </a:p>
        </p:txBody>
      </p:sp>
      <p:sp>
        <p:nvSpPr>
          <p:cNvPr id="10" name="QB_7_AS.87_1#94938710d?vja=1&amp;pid=f349244e7&amp;color=0,0,0&amp;vtp=1"/>
          <p:cNvSpPr/>
          <p:nvPr/>
        </p:nvSpPr>
        <p:spPr>
          <a:xfrm>
            <a:off x="722376" y="2017257"/>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此处作sites的同位语，应用反身代词。</a:t>
            </a:r>
            <a:endParaRPr lang="en-US" altLang="zh-CN" sz="2200" dirty="0"/>
          </a:p>
        </p:txBody>
      </p:sp>
      <p:sp>
        <p:nvSpPr>
          <p:cNvPr id="11" name="QB_7_BD.88_1#48ccc6e79?vja=1&amp;pid=f349244e7&amp;color=0,0,0&amp;vtp=1"/>
          <p:cNvSpPr/>
          <p:nvPr/>
        </p:nvSpPr>
        <p:spPr>
          <a:xfrm>
            <a:off x="722376" y="2406575"/>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000" dirty="0"/>
          </a:p>
        </p:txBody>
      </p:sp>
      <p:sp>
        <p:nvSpPr>
          <p:cNvPr id="12" name="QB_7_AN.89_1#48ccc6e79.blank?vja=1&amp;pid=f349244e7&amp;color=0,0,0&amp;vpa=47&amp;vtp=1"/>
          <p:cNvSpPr/>
          <p:nvPr/>
        </p:nvSpPr>
        <p:spPr>
          <a:xfrm>
            <a:off x="1049401" y="2355775"/>
            <a:ext cx="145256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put</a:t>
            </a:r>
            <a:endParaRPr lang="en-US" altLang="zh-CN" sz="2000" dirty="0"/>
          </a:p>
        </p:txBody>
      </p:sp>
      <p:sp>
        <p:nvSpPr>
          <p:cNvPr id="13" name="QB_7_AS.90_1#48ccc6e79?vja=1&amp;pid=f349244e7&amp;color=0,0,0&amp;vtp=1"/>
          <p:cNvSpPr/>
          <p:nvPr/>
        </p:nvSpPr>
        <p:spPr>
          <a:xfrm>
            <a:off x="722376" y="2833422"/>
            <a:ext cx="10753344" cy="770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设空处在此是谓语动词，动词put与主语之间是被动关系，强调发生在过去的动作对现在的影响和结果，因此应用现在完成时的被动语态。</a:t>
            </a:r>
            <a:endParaRPr lang="en-US" altLang="zh-CN" sz="2200" dirty="0"/>
          </a:p>
        </p:txBody>
      </p:sp>
      <p:sp>
        <p:nvSpPr>
          <p:cNvPr id="14" name="QB_7_BD.91_1#fbc9a569e?vja=1&amp;pid=f349244e7&amp;color=0,0,0&amp;vtp=1"/>
          <p:cNvSpPr/>
          <p:nvPr/>
        </p:nvSpPr>
        <p:spPr>
          <a:xfrm>
            <a:off x="722376" y="3640634"/>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15" name="QB_7_AN.92_1#fbc9a569e.blank?vja=1&amp;pid=f349244e7&amp;color=0,0,0&amp;vpa=48&amp;vtp=1"/>
          <p:cNvSpPr/>
          <p:nvPr/>
        </p:nvSpPr>
        <p:spPr>
          <a:xfrm>
            <a:off x="1062101" y="3602534"/>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16" name="QB_7_AS.93_1#fbc9a569e?vja=1&amp;pid=f349244e7&amp;color=0,0,0&amp;vtp=1"/>
          <p:cNvSpPr/>
          <p:nvPr/>
        </p:nvSpPr>
        <p:spPr>
          <a:xfrm>
            <a:off x="722376" y="4023857"/>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此处为“介词+关系词”引导的定语从句，意为“在这种情况下</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
        <p:nvSpPr>
          <p:cNvPr id="17" name="QB_7_BD.94_1#b1cc527bf?vja=1&amp;pid=f349244e7&amp;color=0,0,0&amp;vtp=1"/>
          <p:cNvSpPr/>
          <p:nvPr/>
        </p:nvSpPr>
        <p:spPr>
          <a:xfrm>
            <a:off x="722376" y="4478147"/>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18" name="QB_7_AS.96_1#b1cc527bf?vja=1&amp;pid=f349244e7&amp;color=0,0,0&amp;vtp=1"/>
          <p:cNvSpPr/>
          <p:nvPr/>
        </p:nvSpPr>
        <p:spPr>
          <a:xfrm>
            <a:off x="722376" y="4865229"/>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设空处修饰名词responsibility，作定语，应用形容词，表示“共同的”。</a:t>
            </a:r>
            <a:endParaRPr lang="en-US" altLang="zh-CN" sz="2200" dirty="0"/>
          </a:p>
        </p:txBody>
      </p:sp>
      <p:sp>
        <p:nvSpPr>
          <p:cNvPr id="19" name="QB_7_AN.95_1#b1cc527bf.blank?vja=1&amp;pid=f349244e7&amp;color=0,0,0&amp;vpa=49&amp;vtp=1"/>
          <p:cNvSpPr/>
          <p:nvPr/>
        </p:nvSpPr>
        <p:spPr>
          <a:xfrm>
            <a:off x="1138301" y="4440047"/>
            <a:ext cx="520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joint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fade">
                                      <p:cBhvr>
                                        <p:cTn id="23" dur="500"/>
                                        <p:tgtEl>
                                          <p:spTgt spid="9">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fade">
                                      <p:cBhvr>
                                        <p:cTn id="26" dur="500"/>
                                        <p:tgtEl>
                                          <p:spTgt spid="9">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fade">
                                      <p:cBhvr>
                                        <p:cTn id="31" dur="500"/>
                                        <p:tgtEl>
                                          <p:spTgt spid="10">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fade">
                                      <p:cBhvr>
                                        <p:cTn id="34" dur="500"/>
                                        <p:tgtEl>
                                          <p:spTgt spid="10">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2">
                                            <p:bg/>
                                          </p:spTgt>
                                        </p:tgtEl>
                                        <p:attrNameLst>
                                          <p:attrName>style.visibility</p:attrName>
                                        </p:attrNameLst>
                                      </p:cBhvr>
                                      <p:to>
                                        <p:strVal val="visible"/>
                                      </p:to>
                                    </p:set>
                                    <p:animEffect transition="in" filter="fade">
                                      <p:cBhvr>
                                        <p:cTn id="39" dur="500"/>
                                        <p:tgtEl>
                                          <p:spTgt spid="12">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2">
                                            <p:txEl>
                                              <p:pRg st="0" end="0"/>
                                            </p:txEl>
                                          </p:spTgt>
                                        </p:tgtEl>
                                        <p:attrNameLst>
                                          <p:attrName>style.visibility</p:attrName>
                                        </p:attrNameLst>
                                      </p:cBhvr>
                                      <p:to>
                                        <p:strVal val="visible"/>
                                      </p:to>
                                    </p:set>
                                    <p:animEffect transition="in" filter="fade">
                                      <p:cBhvr>
                                        <p:cTn id="42" dur="500"/>
                                        <p:tgtEl>
                                          <p:spTgt spid="12">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3">
                                            <p:bg/>
                                          </p:spTgt>
                                        </p:tgtEl>
                                        <p:attrNameLst>
                                          <p:attrName>style.visibility</p:attrName>
                                        </p:attrNameLst>
                                      </p:cBhvr>
                                      <p:to>
                                        <p:strVal val="visible"/>
                                      </p:to>
                                    </p:set>
                                    <p:animEffect transition="in" filter="fade">
                                      <p:cBhvr>
                                        <p:cTn id="47" dur="500"/>
                                        <p:tgtEl>
                                          <p:spTgt spid="13">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3">
                                            <p:txEl>
                                              <p:pRg st="0" end="0"/>
                                            </p:txEl>
                                          </p:spTgt>
                                        </p:tgtEl>
                                        <p:attrNameLst>
                                          <p:attrName>style.visibility</p:attrName>
                                        </p:attrNameLst>
                                      </p:cBhvr>
                                      <p:to>
                                        <p:strVal val="visible"/>
                                      </p:to>
                                    </p:set>
                                    <p:animEffect transition="in" filter="fade">
                                      <p:cBhvr>
                                        <p:cTn id="50" dur="500"/>
                                        <p:tgtEl>
                                          <p:spTgt spid="13">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5">
                                            <p:bg/>
                                          </p:spTgt>
                                        </p:tgtEl>
                                        <p:attrNameLst>
                                          <p:attrName>style.visibility</p:attrName>
                                        </p:attrNameLst>
                                      </p:cBhvr>
                                      <p:to>
                                        <p:strVal val="visible"/>
                                      </p:to>
                                    </p:set>
                                    <p:animEffect transition="in" filter="fade">
                                      <p:cBhvr>
                                        <p:cTn id="55" dur="500"/>
                                        <p:tgtEl>
                                          <p:spTgt spid="15">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5">
                                            <p:txEl>
                                              <p:pRg st="0" end="0"/>
                                            </p:txEl>
                                          </p:spTgt>
                                        </p:tgtEl>
                                        <p:attrNameLst>
                                          <p:attrName>style.visibility</p:attrName>
                                        </p:attrNameLst>
                                      </p:cBhvr>
                                      <p:to>
                                        <p:strVal val="visible"/>
                                      </p:to>
                                    </p:set>
                                    <p:animEffect transition="in" filter="fade">
                                      <p:cBhvr>
                                        <p:cTn id="58" dur="500"/>
                                        <p:tgtEl>
                                          <p:spTgt spid="15">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6">
                                            <p:bg/>
                                          </p:spTgt>
                                        </p:tgtEl>
                                        <p:attrNameLst>
                                          <p:attrName>style.visibility</p:attrName>
                                        </p:attrNameLst>
                                      </p:cBhvr>
                                      <p:to>
                                        <p:strVal val="visible"/>
                                      </p:to>
                                    </p:set>
                                    <p:animEffect transition="in" filter="fade">
                                      <p:cBhvr>
                                        <p:cTn id="63" dur="500"/>
                                        <p:tgtEl>
                                          <p:spTgt spid="16">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6">
                                            <p:txEl>
                                              <p:pRg st="0" end="0"/>
                                            </p:txEl>
                                          </p:spTgt>
                                        </p:tgtEl>
                                        <p:attrNameLst>
                                          <p:attrName>style.visibility</p:attrName>
                                        </p:attrNameLst>
                                      </p:cBhvr>
                                      <p:to>
                                        <p:strVal val="visible"/>
                                      </p:to>
                                    </p:set>
                                    <p:animEffect transition="in" filter="fade">
                                      <p:cBhvr>
                                        <p:cTn id="66" dur="500"/>
                                        <p:tgtEl>
                                          <p:spTgt spid="16">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9">
                                            <p:bg/>
                                          </p:spTgt>
                                        </p:tgtEl>
                                        <p:attrNameLst>
                                          <p:attrName>style.visibility</p:attrName>
                                        </p:attrNameLst>
                                      </p:cBhvr>
                                      <p:to>
                                        <p:strVal val="visible"/>
                                      </p:to>
                                    </p:set>
                                    <p:animEffect transition="in" filter="fade">
                                      <p:cBhvr>
                                        <p:cTn id="71" dur="500"/>
                                        <p:tgtEl>
                                          <p:spTgt spid="19">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9">
                                            <p:txEl>
                                              <p:pRg st="0" end="0"/>
                                            </p:txEl>
                                          </p:spTgt>
                                        </p:tgtEl>
                                        <p:attrNameLst>
                                          <p:attrName>style.visibility</p:attrName>
                                        </p:attrNameLst>
                                      </p:cBhvr>
                                      <p:to>
                                        <p:strVal val="visible"/>
                                      </p:to>
                                    </p:set>
                                    <p:animEffect transition="in" filter="fade">
                                      <p:cBhvr>
                                        <p:cTn id="74" dur="500"/>
                                        <p:tgtEl>
                                          <p:spTgt spid="19">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8">
                                            <p:bg/>
                                          </p:spTgt>
                                        </p:tgtEl>
                                        <p:attrNameLst>
                                          <p:attrName>style.visibility</p:attrName>
                                        </p:attrNameLst>
                                      </p:cBhvr>
                                      <p:to>
                                        <p:strVal val="visible"/>
                                      </p:to>
                                    </p:set>
                                    <p:animEffect transition="in" filter="fade">
                                      <p:cBhvr>
                                        <p:cTn id="79" dur="500"/>
                                        <p:tgtEl>
                                          <p:spTgt spid="18">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8">
                                            <p:txEl>
                                              <p:pRg st="0" end="0"/>
                                            </p:txEl>
                                          </p:spTgt>
                                        </p:tgtEl>
                                        <p:attrNameLst>
                                          <p:attrName>style.visibility</p:attrName>
                                        </p:attrNameLst>
                                      </p:cBhvr>
                                      <p:to>
                                        <p:strVal val="visible"/>
                                      </p:to>
                                    </p:set>
                                    <p:animEffect transition="in" filter="fade">
                                      <p:cBhvr>
                                        <p:cTn id="82"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9" grpId="0" animBg="1" build="p"/>
      <p:bldP spid="10" grpId="0" animBg="1" build="p"/>
      <p:bldP spid="12" grpId="0" animBg="1" build="p"/>
      <p:bldP spid="13" grpId="0" animBg="1" build="p"/>
      <p:bldP spid="15" grpId="0" animBg="1" build="p"/>
      <p:bldP spid="16" grpId="0" animBg="1" build="p"/>
      <p:bldP spid="18" grpId="0" animBg="1" build="p"/>
      <p:bldP spid="19" grpId="0" animBg="1" build="p"/>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40_1#f927f60de?vja=1&amp;pid=01fbb04cf&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balancing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541_1#f927f60de.bracket?vja=1&amp;pid=01fbb04cf&amp;color=0,0,0&amp;vpa=232&amp;vtp=1"/>
          <p:cNvSpPr/>
          <p:nvPr/>
        </p:nvSpPr>
        <p:spPr>
          <a:xfrm>
            <a:off x="824395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BD.540_2#f927f60de.choices?vja=1&amp;pid=01fbb04cf&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A.Returning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preindustrial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lifestyles.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B.Labelling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either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C.Strictly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non-work-related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D.Embracing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endParaRPr lang="en-US" altLang="zh-CN" sz="2000" dirty="0"/>
          </a:p>
        </p:txBody>
      </p:sp>
      <p:sp>
        <p:nvSpPr>
          <p:cNvPr id="5" name="QC_6_AS.542_1#f927f60de?vja=1&amp;pid=01fbb04cf&amp;color=0,0,0&amp;vtp=1"/>
          <p:cNvSpPr/>
          <p:nvPr/>
        </p:nvSpPr>
        <p:spPr>
          <a:xfrm>
            <a:off x="722376" y="2839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细节理解题。根据最后一段作者引用的观点和自己的总结“This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allowing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joyful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moments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funny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video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judging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choice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principle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”可知，对于平衡数字生活，作者支持的解决方案不是一刀切地评判每一个技术选择，而是以开放的心态在数字生活中接纳并享受那些小小的快乐时刻。故选D项。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42_2#f927f60de?vja=1&amp;pid=01fbb04cf&amp;color=0,0,0&amp;mp=1&amp;vtp=1&amp;bt=1"/>
          <p:cNvSpPr/>
          <p:nvPr/>
        </p:nvSpPr>
        <p:spPr>
          <a:xfrm>
            <a:off x="722376" y="900000"/>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文本解构</a:t>
            </a:r>
            <a:endParaRPr lang="en-US" altLang="zh-CN" sz="2000" dirty="0"/>
          </a:p>
        </p:txBody>
      </p:sp>
      <p:pic>
        <p:nvPicPr>
          <p:cNvPr id="3" name="QC_6_AS.542_3#f927f60de?vja=1&amp;pid=01fbb04cf&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063240" y="1384124"/>
            <a:ext cx="6071616" cy="318211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43_1#d1b2290d4?vja=1&amp;pid=0a30aee41&amp;color=0,0,0&amp;vtp=1&amp;bt=1"/>
          <p:cNvSpPr/>
          <p:nvPr/>
        </p:nvSpPr>
        <p:spPr>
          <a:xfrm>
            <a:off x="722376" y="900000"/>
            <a:ext cx="10753344" cy="4919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[湖北华中师大一附中2025期中]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obvious.</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normal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setbacks,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source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bump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Microstresses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microstresses,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disagreement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trivial,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Microstresses,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implies,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invisible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individually.4.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source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microstress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seldom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antagonist,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spectacularly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fussy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（挑剔的）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colleagues.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endParaRPr lang="en-US" altLang="zh-CN" sz="2000" dirty="0"/>
          </a:p>
        </p:txBody>
      </p:sp>
      <p:sp>
        <p:nvSpPr>
          <p:cNvPr id="3" name="QM_5_AN.544_1#d1b2290d4.blank?vja=1&amp;pid=0a30aee41&amp;color=0,0,0&amp;vpa=233&amp;vtp=1"/>
          <p:cNvSpPr/>
          <p:nvPr/>
        </p:nvSpPr>
        <p:spPr>
          <a:xfrm>
            <a:off x="3360801" y="2004900"/>
            <a:ext cx="212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4" name="QM_5_AN.545_1#d1b2290d4.blank?vja=1&amp;pid=0a30aee41&amp;color=0,0,0&amp;vpa=234&amp;vtp=1"/>
          <p:cNvSpPr/>
          <p:nvPr/>
        </p:nvSpPr>
        <p:spPr>
          <a:xfrm>
            <a:off x="1468501" y="2385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5" name="QM_5_AN.546_1#d1b2290d4.blank?vja=1&amp;pid=0a30aee41&amp;color=0,0,0&amp;vpa=235&amp;vtp=1"/>
          <p:cNvSpPr/>
          <p:nvPr/>
        </p:nvSpPr>
        <p:spPr>
          <a:xfrm>
            <a:off x="3211386" y="3147900"/>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6" name="QM_5_AN.547_1#d1b2290d4.blank?vja=1&amp;pid=0a30aee41&amp;color=0,0,0&amp;vpa=236&amp;vtp=1"/>
          <p:cNvSpPr/>
          <p:nvPr/>
        </p:nvSpPr>
        <p:spPr>
          <a:xfrm>
            <a:off x="2293049" y="4671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Effect transition="in" filter="fade">
                                      <p:cBhvr>
                                        <p:cTn id="31"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43_1#d1b2290d4?vja=1&amp;pid=0a30aee41&amp;color=0,0,0&amp;vtp=1&amp;bt=1"/>
          <p:cNvSpPr/>
          <p:nvPr/>
        </p:nvSpPr>
        <p:spPr>
          <a:xfrm>
            <a:off x="722376" y="900000"/>
            <a:ext cx="10753344" cy="2247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harbour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relationship—positive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negative—magnifies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stressor.</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coping</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microstresses.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dozens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 “Just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Unfortunately,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survive. 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sz="2000" dirty="0"/>
          </a:p>
        </p:txBody>
      </p:sp>
      <p:sp>
        <p:nvSpPr>
          <p:cNvPr id="3" name="QM_5_BD.548_1#d1b2290d4?vja=1&amp;pid=0a30aee41&amp;color=0,0,0&amp;vtp=1"/>
          <p:cNvSpPr/>
          <p:nvPr/>
        </p:nvSpPr>
        <p:spPr>
          <a:xfrm>
            <a:off x="722376" y="3188398"/>
            <a:ext cx="10753344" cy="2628202"/>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microstress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obvious.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cycle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brief,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available.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examination.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F.Individual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accumulate.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baggage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unpack.</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2000" dirty="0"/>
          </a:p>
        </p:txBody>
      </p:sp>
      <p:sp>
        <p:nvSpPr>
          <p:cNvPr id="4" name="QM_5_EX.550_1#d1b2290d4?vja=1&amp;pid=0a30aee41&amp;color=0,0,0&amp;vtp=1"/>
          <p:cNvSpPr/>
          <p:nvPr/>
        </p:nvSpPr>
        <p:spPr>
          <a:xfrm>
            <a:off x="722376" y="5825807"/>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本文是一篇说明文，主要介绍了微压力的定义和其潜在的影响。</a:t>
            </a:r>
            <a:endParaRPr lang="en-US" altLang="zh-CN" sz="2000" dirty="0"/>
          </a:p>
        </p:txBody>
      </p:sp>
      <p:sp>
        <p:nvSpPr>
          <p:cNvPr id="5" name="QM_5_AN.549_1#d1b2290d4.blank?vja=1&amp;pid=0a30aee41&amp;color=0,0,0&amp;vpa=237&amp;vtp=1"/>
          <p:cNvSpPr/>
          <p:nvPr/>
        </p:nvSpPr>
        <p:spPr>
          <a:xfrm>
            <a:off x="8136636" y="2766900"/>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bg/>
                                          </p:spTgt>
                                        </p:tgtEl>
                                        <p:attrNameLst>
                                          <p:attrName>style.visibility</p:attrName>
                                        </p:attrNameLst>
                                      </p:cBhvr>
                                      <p:to>
                                        <p:strVal val="visible"/>
                                      </p:to>
                                    </p:set>
                                    <p:animEffect transition="in" filter="fade">
                                      <p:cBhvr>
                                        <p:cTn id="12" dur="500"/>
                                        <p:tgtEl>
                                          <p:spTgt spid="4">
                                            <p:bg/>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51_1#cd75940ac?vja=1&amp;pid=d1b2290d4&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552_1#cd75940ac.blank?vja=1&amp;pid=d1b2290d4&amp;color=0,0,0&amp;vpa=238&amp;vtp=1"/>
          <p:cNvSpPr/>
          <p:nvPr/>
        </p:nvSpPr>
        <p:spPr>
          <a:xfrm>
            <a:off x="1036701" y="858013"/>
            <a:ext cx="212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4" name="QB_6_AS.553_1#cd75940ac?vja=1&amp;pid=d1b2290d4&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上文“Maybe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caused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continually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needy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friends.”列举了正常压力的一种来源，设空处应承接上文，列举生活中另一种普遍认可的压力来源，E项（或者它来自为一场重要且困难的考试做准备）符合语境。故选E项。</a:t>
            </a:r>
            <a:endParaRPr lang="en-US" altLang="zh-CN" sz="2200" dirty="0"/>
          </a:p>
        </p:txBody>
      </p:sp>
      <p:sp>
        <p:nvSpPr>
          <p:cNvPr id="5" name="QB_6_BD.554_1#fc7e2acb0?vja=1&amp;pid=d1b2290d4&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555_1#fc7e2acb0.blank?vja=1&amp;pid=d1b2290d4&amp;color=0,0,0&amp;vpa=239&amp;vtp=1"/>
          <p:cNvSpPr/>
          <p:nvPr/>
        </p:nvSpPr>
        <p:spPr>
          <a:xfrm>
            <a:off x="1024001" y="2465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B_6_AS.556_1#fc7e2acb0?vja=1&amp;pid=d1b2290d4&amp;color=0,0,0&amp;vtp=1"/>
          <p:cNvSpPr/>
          <p:nvPr/>
        </p:nvSpPr>
        <p:spPr>
          <a:xfrm>
            <a:off x="722376" y="29287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根据空后内容可知，下文介绍了微压力，再结合第一段介绍正常压力的特点可知，设空处应引出微压力这一话题。A项（相比之下，微压力则不那么明显）符合语境，与第一段第一句“Stress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visible,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obvious.”形成对比，且该项中的microstress为空后It所指代的内容。故选A项。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57_1#af4971459?vja=1&amp;pid=d1b2290d4&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558_1#af4971459.blank?vja=1&amp;pid=d1b2290d4&amp;color=0,0,0&amp;vpa=240&amp;vtp=1"/>
          <p:cNvSpPr/>
          <p:nvPr/>
        </p:nvSpPr>
        <p:spPr>
          <a:xfrm>
            <a:off x="1036701" y="8580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B_6_AS.559_1#af4971459?vja=1&amp;pid=d1b2290d4&amp;color=0,0,0&amp;vtp=1"/>
          <p:cNvSpPr/>
          <p:nvPr/>
        </p:nvSpPr>
        <p:spPr>
          <a:xfrm>
            <a:off x="722376" y="1315847"/>
            <a:ext cx="10753344" cy="1913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前和空后内容可知，微压力通常来得快，我们已经习惯了仅仅解决它们，即使我们确实注意到了微压力，我们也不一定会考虑它们对我们生活的影响。设空处应承上启下，继续介绍微压力的特点，引出下文我们不重视其影响的这一想法，C项（它们往往看起来转瞬即逝，或者看起来太微不足道，不能伤害我们）承上启下，符合语境，C项中的They指代上文的Microstresses。故选C项。</a:t>
            </a:r>
            <a:endParaRPr lang="en-US" altLang="zh-CN" sz="2200" dirty="0"/>
          </a:p>
        </p:txBody>
      </p:sp>
      <p:sp>
        <p:nvSpPr>
          <p:cNvPr id="5" name="QB_6_BD.560_1#da9435804?vja=1&amp;pid=d1b2290d4&amp;color=0,0,0&amp;vtp=1"/>
          <p:cNvSpPr/>
          <p:nvPr/>
        </p:nvSpPr>
        <p:spPr>
          <a:xfrm>
            <a:off x="722376" y="3266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561_1#da9435804.blank?vja=1&amp;pid=d1b2290d4&amp;color=0,0,0&amp;vpa=241&amp;vtp=1"/>
          <p:cNvSpPr/>
          <p:nvPr/>
        </p:nvSpPr>
        <p:spPr>
          <a:xfrm>
            <a:off x="1024001" y="3227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7" name="QB_6_AS.562_1#da9435804?vja=1&amp;pid=d1b2290d4&amp;color=0,0,0&amp;vtp=1"/>
          <p:cNvSpPr/>
          <p:nvPr/>
        </p:nvSpPr>
        <p:spPr>
          <a:xfrm>
            <a:off x="722376" y="36907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介绍微压力很微小，可能难以发现。再结合下文可知，微压力的来源通常与我们最亲近的人有关，同时人际关系中的情绪也会放大压力源的影响。由此可知，设空处应与上文形成转折，指出微压力虽然看起来微小，但也具有一定的情绪影响，G项（然而，它们涉及难以解开的情感包袱）符合语境。故选G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63_1#8cbc5366c?vja=1&amp;pid=d1b2290d4&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564_1#8cbc5366c.blank?vja=1&amp;pid=d1b2290d4&amp;color=0,0,0&amp;vpa=242&amp;vtp=1"/>
          <p:cNvSpPr/>
          <p:nvPr/>
        </p:nvSpPr>
        <p:spPr>
          <a:xfrm>
            <a:off x="1036701" y="8580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B_6_AS.565_1#8cbc5366c?vja=1&amp;pid=d1b2290d4&amp;color=0,0,0&amp;vtp=1"/>
          <p:cNvSpPr/>
          <p:nvPr/>
        </p:nvSpPr>
        <p:spPr>
          <a:xfrm>
            <a:off x="722376" y="1315847"/>
            <a:ext cx="10753344" cy="1528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前内容可知，上文表示可能人们已经接受了每天面对数十件微压力事件的生活方式，可能会撑过一周又一周来应对这些微压力。设空处位于段尾，应承接上文，B项（这个循环会连续持续好几个月）符合语境，选项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cycle呼应上文的every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becomes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survive。故选B项。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66_1#3233f8f8d?vja=1&amp;pid=10472a9c3&amp;color=0,0,0&amp;vtp=1&amp;bt=1"/>
          <p:cNvSpPr/>
          <p:nvPr/>
        </p:nvSpPr>
        <p:spPr>
          <a:xfrm>
            <a:off x="722376" y="900000"/>
            <a:ext cx="10753344" cy="457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[河南普通高中2024高二综合素质评价]</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attendant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（空乘人员）</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Alaska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Airlines,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heart-warming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Atlanta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August.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passenger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eggs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enquired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guest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official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flamingo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（火烈鸟）</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eggs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Atlanta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Seattle’s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Woodland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incubator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（孵化器）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unusual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rubber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wrapping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eggs,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comfortable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scarves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workmates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checking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cooled.</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66_1#3233f8f8d?vja=1&amp;pid=10472a9c3&amp;color=0,0,0&amp;vtp=1&amp;bt=1"/>
          <p:cNvSpPr/>
          <p:nvPr/>
        </p:nvSpPr>
        <p:spPr>
          <a:xfrm>
            <a:off x="722376" y="900000"/>
            <a:ext cx="10753344" cy="1796860"/>
          </a:xfrm>
          <a:prstGeom prst="rect">
            <a:avLst/>
          </a:prstGeom>
          <a:noFill/>
        </p:spPr>
        <p:txBody>
          <a:bodyPr wrap="square" lIns="0" tIns="0" rIns="0" bIns="0" rtlCol="0" anchor="t"/>
          <a:lstStyle/>
          <a:p>
            <a:pPr algn="just">
              <a:lnSpc>
                <a:spcPct val="120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flamingos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flamingo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eggs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Amber’s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hatch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2016.Arriving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newborn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granddaughter.</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sz="2000" dirty="0"/>
          </a:p>
        </p:txBody>
      </p:sp>
      <p:sp>
        <p:nvSpPr>
          <p:cNvPr id="3" name="QM_5_EX.567_1#3233f8f8d?vja=1&amp;pid=10472a9c3&amp;color=0,0,0&amp;vtp=1"/>
          <p:cNvSpPr/>
          <p:nvPr/>
        </p:nvSpPr>
        <p:spPr>
          <a:xfrm>
            <a:off x="722376" y="2737040"/>
            <a:ext cx="10753344" cy="1071499"/>
          </a:xfrm>
          <a:prstGeom prst="rect">
            <a:avLst/>
          </a:prstGeom>
          <a:noFill/>
        </p:spPr>
        <p:txBody>
          <a:bodyPr wrap="square" lIns="0" tIns="0" rIns="0" bIns="0" rtlCol="0" anchor="t"/>
          <a:lstStyle/>
          <a:p>
            <a:pPr algn="l">
              <a:lnSpc>
                <a:spcPct val="120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本文是一篇记叙文。文章主要讲述了在一趟从亚特兰大飞往西雅图的航班上，因为保温箱停止工作，六个火烈鸟鸟蛋处在危险中，多亏了乘务员安贝尔·梅的及时行动，让这些火烈鸟鸟蛋最终得以孵化。</a:t>
            </a:r>
            <a:endParaRPr lang="en-US" altLang="zh-CN" sz="2000" dirty="0"/>
          </a:p>
        </p:txBody>
      </p:sp>
      <p:sp>
        <p:nvSpPr>
          <p:cNvPr id="4" name="QC_6_BD.568_1#ec01924dc.choices?vja=1&amp;pid=3233f8f8d&amp;color=0,0,0&amp;vtp=1"/>
          <p:cNvSpPr/>
          <p:nvPr/>
        </p:nvSpPr>
        <p:spPr>
          <a:xfrm>
            <a:off x="722376" y="3837559"/>
            <a:ext cx="10753344" cy="336423"/>
          </a:xfrm>
          <a:prstGeom prst="rect">
            <a:avLst/>
          </a:prstGeom>
          <a:noFill/>
        </p:spPr>
        <p:txBody>
          <a:bodyPr wrap="square" lIns="0" tIns="0" rIns="0" bIns="0" rtlCol="0" anchor="t"/>
          <a:lstStyle/>
          <a:p>
            <a:pPr>
              <a:lnSpc>
                <a:spcPct val="120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.immediately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B.frequently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C.tiredly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.anxiously</a:t>
            </a:r>
            <a:endParaRPr lang="en-US" altLang="zh-CN" sz="2000" dirty="0"/>
          </a:p>
        </p:txBody>
      </p:sp>
      <p:sp>
        <p:nvSpPr>
          <p:cNvPr id="5" name="QC_6_AS.570_1#ec01924dc?vja=1&amp;pid=3233f8f8d&amp;color=0,0,0&amp;vtp=1"/>
          <p:cNvSpPr/>
          <p:nvPr/>
        </p:nvSpPr>
        <p:spPr>
          <a:xfrm>
            <a:off x="722376" y="4244213"/>
            <a:ext cx="10753344" cy="742061"/>
          </a:xfrm>
          <a:prstGeom prst="rect">
            <a:avLst/>
          </a:prstGeom>
          <a:noFill/>
        </p:spPr>
        <p:txBody>
          <a:bodyPr wrap="square" lIns="0" tIns="0" rIns="0" bIns="0" rtlCol="0" anchor="t"/>
          <a:lstStyle/>
          <a:p>
            <a:pPr algn="just">
              <a:lnSpc>
                <a:spcPct val="120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incubator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keeping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warm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working可知，保温箱不工作了，因此这名乘客很着急，害怕火烈鸟鸟蛋出意外。故选D项。</a:t>
            </a:r>
            <a:endParaRPr lang="en-US" altLang="zh-CN" sz="2200" dirty="0"/>
          </a:p>
        </p:txBody>
      </p:sp>
      <p:sp>
        <p:nvSpPr>
          <p:cNvPr id="6" name="QC_6_BD.571_1#1a9fa23b2.choices?vja=1&amp;pid=3233f8f8d&amp;color=0,0,0&amp;vtp=1"/>
          <p:cNvSpPr/>
          <p:nvPr/>
        </p:nvSpPr>
        <p:spPr>
          <a:xfrm>
            <a:off x="722376" y="5018659"/>
            <a:ext cx="10753344" cy="336423"/>
          </a:xfrm>
          <a:prstGeom prst="rect">
            <a:avLst/>
          </a:prstGeom>
          <a:noFill/>
        </p:spPr>
        <p:txBody>
          <a:bodyPr wrap="square" lIns="0" tIns="0" rIns="0" bIns="0" rtlCol="0" anchor="t"/>
          <a:lstStyle/>
          <a:p>
            <a:pPr>
              <a:lnSpc>
                <a:spcPct val="120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.Puzzled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B.Inspired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C.Annoyed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.Relaxed</a:t>
            </a:r>
            <a:endParaRPr lang="en-US" altLang="zh-CN" sz="2000" dirty="0"/>
          </a:p>
        </p:txBody>
      </p:sp>
      <p:sp>
        <p:nvSpPr>
          <p:cNvPr id="7" name="QC_6_AS.573_1#1a9fa23b2?vja=1&amp;pid=3233f8f8d&amp;color=0,0,0&amp;vtp=1"/>
          <p:cNvSpPr/>
          <p:nvPr/>
        </p:nvSpPr>
        <p:spPr>
          <a:xfrm>
            <a:off x="722376" y="5425313"/>
            <a:ext cx="10753344" cy="742061"/>
          </a:xfrm>
          <a:prstGeom prst="rect">
            <a:avLst/>
          </a:prstGeom>
          <a:noFill/>
        </p:spPr>
        <p:txBody>
          <a:bodyPr wrap="square" lIns="0" tIns="0" rIns="0" bIns="0" rtlCol="0" anchor="t"/>
          <a:lstStyle/>
          <a:p>
            <a:pPr algn="l">
              <a:lnSpc>
                <a:spcPct val="120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enquired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further可知，她一开始不知道具体情况，对乘客的要求感到困惑。故选A项。</a:t>
            </a:r>
            <a:endParaRPr lang="en-US" altLang="zh-CN" sz="2200" dirty="0"/>
          </a:p>
        </p:txBody>
      </p:sp>
      <p:sp>
        <p:nvSpPr>
          <p:cNvPr id="8" name="QC_6_AN.569_1#ec01924dc.bracket?vja=1&amp;pid=3233f8f8d&amp;color=0,0,0&amp;vpa=243&amp;vtp=1"/>
          <p:cNvSpPr/>
          <p:nvPr/>
        </p:nvSpPr>
        <p:spPr>
          <a:xfrm>
            <a:off x="1176401" y="3837559"/>
            <a:ext cx="241300" cy="339725"/>
          </a:xfrm>
          <a:prstGeom prst="rect">
            <a:avLst/>
          </a:prstGeom>
          <a:noFill/>
        </p:spPr>
        <p:txBody>
          <a:bodyPr wrap="non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9" name="QC_6_AN.572_1#1a9fa23b2.bracket?vja=1&amp;pid=3233f8f8d&amp;color=0,0,0&amp;vpa=244&amp;vtp=1"/>
          <p:cNvSpPr/>
          <p:nvPr/>
        </p:nvSpPr>
        <p:spPr>
          <a:xfrm>
            <a:off x="1176401" y="5018659"/>
            <a:ext cx="241300" cy="339725"/>
          </a:xfrm>
          <a:prstGeom prst="rect">
            <a:avLst/>
          </a:prstGeom>
          <a:noFill/>
        </p:spPr>
        <p:txBody>
          <a:bodyPr wrap="non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fade">
                                      <p:cBhvr>
                                        <p:cTn id="15" dur="500"/>
                                        <p:tgtEl>
                                          <p:spTgt spid="8">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5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500"/>
                                        <p:tgtEl>
                                          <p:spTgt spid="9">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8" grpId="0" animBg="1" build="p"/>
      <p:bldP spid="9" grpId="0" animBg="1" build="p"/>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74_1#7f6587f1c.choices?vja=1&amp;pid=3233f8f8d&amp;color=0,0,0&amp;mp=1&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B.noticed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C.meant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.proved</a:t>
            </a:r>
            <a:endParaRPr lang="en-US" altLang="zh-CN" sz="2000" dirty="0"/>
          </a:p>
        </p:txBody>
      </p:sp>
      <p:sp>
        <p:nvSpPr>
          <p:cNvPr id="3" name="QC_6_AN.575_1#7f6587f1c.bracket?vja=1&amp;pid=3233f8f8d&amp;color=0,0,0&amp;mp=1&amp;vpa=245&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AS.576_1#7f6587f1c?vja=1&amp;pid=3233f8f8d&amp;color=0,0,0&amp;vtp=1"/>
          <p:cNvSpPr/>
          <p:nvPr/>
        </p:nvSpPr>
        <p:spPr>
          <a:xfrm>
            <a:off x="722376" y="1315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enquired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guest可知，她进一步询问，明白了乘客的意思。故选C项。</a:t>
            </a:r>
            <a:endParaRPr lang="en-US" altLang="zh-CN" sz="2200" dirty="0"/>
          </a:p>
        </p:txBody>
      </p:sp>
      <p:sp>
        <p:nvSpPr>
          <p:cNvPr id="5" name="QC_6_BD.577_1#1b7f85b29.choices?vja=1&amp;pid=3233f8f8d&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.selling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B.transporting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C.following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.exchanging</a:t>
            </a:r>
            <a:endParaRPr lang="en-US" altLang="zh-CN" sz="2000" dirty="0"/>
          </a:p>
        </p:txBody>
      </p:sp>
      <p:sp>
        <p:nvSpPr>
          <p:cNvPr id="6" name="QC_6_AN.578_1#1b7f85b29.bracket?vja=1&amp;pid=3233f8f8d&amp;color=0,0,0&amp;vpa=246&amp;vtp=1"/>
          <p:cNvSpPr/>
          <p:nvPr/>
        </p:nvSpPr>
        <p:spPr>
          <a:xfrm>
            <a:off x="1176401" y="2123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6_AS.579_1#1b7f85b29?vja=1&amp;pid=3233f8f8d&amp;color=0,0,0&amp;vtp=1"/>
          <p:cNvSpPr/>
          <p:nvPr/>
        </p:nvSpPr>
        <p:spPr>
          <a:xfrm>
            <a:off x="722376" y="2547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根据空前的a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zoo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official及下文rare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Chilean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flamingo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eggs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Zoo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Atlanta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Seattle’s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Woodland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Zoo可知，这位乘客是一名动物园官员，他正在把稀有的智利火烈鸟鸟蛋从亚特兰大动物园运送到西雅图的伍德兰公园动物园。transport意为“运输”，故选B项。</a:t>
            </a:r>
            <a:endParaRPr lang="en-US" altLang="zh-CN" sz="2200" dirty="0"/>
          </a:p>
        </p:txBody>
      </p:sp>
      <p:sp>
        <p:nvSpPr>
          <p:cNvPr id="8" name="QC_6_BD.580_1#e2995a5e9.choices?vja=1&amp;pid=3233f8f8d&amp;color=0,0,0&amp;vtp=1"/>
          <p:cNvSpPr/>
          <p:nvPr/>
        </p:nvSpPr>
        <p:spPr>
          <a:xfrm>
            <a:off x="722376" y="3735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B.quit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C.delayed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.finished</a:t>
            </a:r>
            <a:endParaRPr lang="en-US" altLang="zh-CN" sz="2000" dirty="0"/>
          </a:p>
        </p:txBody>
      </p:sp>
      <p:sp>
        <p:nvSpPr>
          <p:cNvPr id="9" name="QC_6_AN.581_1#e2995a5e9.bracket?vja=1&amp;pid=3233f8f8d&amp;color=0,0,0&amp;vpa=247&amp;vtp=1"/>
          <p:cNvSpPr/>
          <p:nvPr/>
        </p:nvSpPr>
        <p:spPr>
          <a:xfrm>
            <a:off x="1176401" y="3735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6_AS.582_1#e2995a5e9?vja=1&amp;pid=3233f8f8d&amp;color=0,0,0&amp;vtp=1"/>
          <p:cNvSpPr/>
          <p:nvPr/>
        </p:nvSpPr>
        <p:spPr>
          <a:xfrm>
            <a:off x="722376" y="41606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根据上文中的asked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six</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eggs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warm可知，保温箱停止了工作，因此乘客向安贝尔求助。故选B项。delay意为“推迟”。</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97_1#029bd9a7d?vja=1&amp;pid=ffbd843dd&amp;color=0,0,0&amp;vtp=1&amp;bt=1"/>
          <p:cNvSpPr/>
          <p:nvPr/>
        </p:nvSpPr>
        <p:spPr>
          <a:xfrm>
            <a:off x="722376" y="900000"/>
            <a:ext cx="10753344" cy="495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[重庆名校联盟2024高二期中]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dirty="0"/>
          </a:p>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Revival</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Arts:</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Craft</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Blossoms</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splendid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civilisation,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witnessed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numerous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intangible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flourish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launched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documentary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Revival</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Arts</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（craftsman）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committed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Ronghua</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velvet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velvet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imperial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tribute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（贡品）.The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intangible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velvet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artistry.</a:t>
            </a:r>
            <a:endParaRPr lang="en-US" altLang="zh-CN" sz="2000" dirty="0"/>
          </a:p>
          <a:p>
            <a:pPr algn="just">
              <a:lnSpc>
                <a:spcPct val="125000"/>
              </a:lnSpc>
            </a:pPr>
            <a:endParaRPr lang="en-US" altLang="zh-CN" sz="2000" dirty="0"/>
          </a:p>
        </p:txBody>
      </p:sp>
      <p:sp>
        <p:nvSpPr>
          <p:cNvPr id="3" name="QM_6_AN.98_1#029bd9a7d.blank?vja=1&amp;pid=ffbd843dd&amp;color=0,0,0&amp;vpa=50&amp;vtp=1"/>
          <p:cNvSpPr/>
          <p:nvPr/>
        </p:nvSpPr>
        <p:spPr>
          <a:xfrm>
            <a:off x="5255514" y="2385900"/>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4" name="QM_6_AN.99_1#029bd9a7d.blank?vja=1&amp;pid=ffbd843dd&amp;color=0,0,0&amp;vpa=51&amp;vtp=1"/>
          <p:cNvSpPr/>
          <p:nvPr/>
        </p:nvSpPr>
        <p:spPr>
          <a:xfrm>
            <a:off x="8614029" y="2766900"/>
            <a:ext cx="1055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craftsmen</a:t>
            </a:r>
            <a:endParaRPr lang="en-US" altLang="zh-CN" sz="2000" dirty="0"/>
          </a:p>
        </p:txBody>
      </p:sp>
      <p:sp>
        <p:nvSpPr>
          <p:cNvPr id="5" name="QM_6_AN.100_1#029bd9a7d.blank?vja=1&amp;pid=ffbd843dd&amp;color=0,0,0&amp;vpa=52&amp;vtp=1"/>
          <p:cNvSpPr/>
          <p:nvPr/>
        </p:nvSpPr>
        <p:spPr>
          <a:xfrm>
            <a:off x="947801" y="3897200"/>
            <a:ext cx="12811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significance</a:t>
            </a:r>
            <a:endParaRPr lang="en-US" altLang="zh-CN" sz="2000" dirty="0"/>
          </a:p>
        </p:txBody>
      </p:sp>
      <p:sp>
        <p:nvSpPr>
          <p:cNvPr id="6" name="QM_6_AN.101_1#029bd9a7d.blank?vja=1&amp;pid=ffbd843dd&amp;color=0,0,0&amp;vpa=53&amp;vtp=1"/>
          <p:cNvSpPr/>
          <p:nvPr/>
        </p:nvSpPr>
        <p:spPr>
          <a:xfrm>
            <a:off x="2036128" y="4290900"/>
            <a:ext cx="80327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date</a:t>
            </a:r>
            <a:endParaRPr lang="en-US" altLang="zh-CN" sz="2000" dirty="0"/>
          </a:p>
        </p:txBody>
      </p:sp>
      <p:sp>
        <p:nvSpPr>
          <p:cNvPr id="7" name="QM_6_AN.102_1#029bd9a7d.blank?vja=1&amp;pid=ffbd843dd&amp;color=0,0,0&amp;vpa=54&amp;vtp=1"/>
          <p:cNvSpPr/>
          <p:nvPr/>
        </p:nvSpPr>
        <p:spPr>
          <a:xfrm>
            <a:off x="4277297" y="4671900"/>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endParaRPr lang="en-US" altLang="zh-CN" sz="2000" dirty="0"/>
          </a:p>
        </p:txBody>
      </p:sp>
      <p:sp>
        <p:nvSpPr>
          <p:cNvPr id="8" name="QM_6_AN.103_1#029bd9a7d.blank?vja=1&amp;pid=ffbd843dd&amp;color=0,0,0&amp;vpa=55&amp;vtp=1"/>
          <p:cNvSpPr/>
          <p:nvPr/>
        </p:nvSpPr>
        <p:spPr>
          <a:xfrm>
            <a:off x="8306308" y="5040200"/>
            <a:ext cx="1127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preserving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83_1#96c191b59.choices?vja=1&amp;pid=3233f8f8d&amp;color=0,0,0&amp;mp=1&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.complaint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B.goal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C.request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a:t>
            </a:r>
            <a:endParaRPr lang="en-US" altLang="zh-CN" sz="2000" dirty="0"/>
          </a:p>
        </p:txBody>
      </p:sp>
      <p:sp>
        <p:nvSpPr>
          <p:cNvPr id="3" name="QC_6_AN.584_1#96c191b59.bracket?vja=1&amp;pid=3233f8f8d&amp;color=0,0,0&amp;mp=1&amp;vpa=248&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AS.585_1#96c191b59?vja=1&amp;pid=3233f8f8d&amp;color=0,0,0&amp;vtp=1"/>
          <p:cNvSpPr/>
          <p:nvPr/>
        </p:nvSpPr>
        <p:spPr>
          <a:xfrm>
            <a:off x="722376" y="1315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根据上文中的asked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six</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eggs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warm可知，此处表示乘客想要给火烈鸟鸟蛋保暖的请求。request意为“要求；请求”，故选C项。complaint意为“投诉”。</a:t>
            </a:r>
            <a:endParaRPr lang="en-US" altLang="zh-CN" sz="2200" dirty="0"/>
          </a:p>
        </p:txBody>
      </p:sp>
      <p:sp>
        <p:nvSpPr>
          <p:cNvPr id="5" name="QC_6_BD.586_1#370b2e64c.choices?vja=1&amp;pid=3233f8f8d&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B.food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C.water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endParaRPr lang="en-US" altLang="zh-CN" sz="2000" dirty="0"/>
          </a:p>
        </p:txBody>
      </p:sp>
      <p:sp>
        <p:nvSpPr>
          <p:cNvPr id="6" name="QC_6_AN.587_1#370b2e64c.bracket?vja=1&amp;pid=3233f8f8d&amp;color=0,0,0&amp;vpa=249&amp;vtp=1"/>
          <p:cNvSpPr/>
          <p:nvPr/>
        </p:nvSpPr>
        <p:spPr>
          <a:xfrm>
            <a:off x="1176401" y="2123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6_AS.588_1#370b2e64c?vja=1&amp;pid=3233f8f8d&amp;color=0,0,0&amp;vtp=1"/>
          <p:cNvSpPr/>
          <p:nvPr/>
        </p:nvSpPr>
        <p:spPr>
          <a:xfrm>
            <a:off x="722376" y="25062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cooled可知，手套里装满了温水。</a:t>
            </a:r>
            <a:endParaRPr lang="en-US" altLang="zh-CN" sz="2200" dirty="0"/>
          </a:p>
        </p:txBody>
      </p:sp>
      <p:sp>
        <p:nvSpPr>
          <p:cNvPr id="8" name="QC_6_BD.589_1#c3cc9a7fa.choices?vja=1&amp;pid=3233f8f8d&amp;color=0,0,0&amp;vtp=1"/>
          <p:cNvSpPr/>
          <p:nvPr/>
        </p:nvSpPr>
        <p:spPr>
          <a:xfrm>
            <a:off x="722376" y="2895600"/>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.nest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B.seat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C.table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.scarf</a:t>
            </a:r>
            <a:endParaRPr lang="en-US" altLang="zh-CN" sz="2000" dirty="0"/>
          </a:p>
        </p:txBody>
      </p:sp>
      <p:sp>
        <p:nvSpPr>
          <p:cNvPr id="9" name="QC_6_AN.590_1#c3cc9a7fa.bracket?vja=1&amp;pid=3233f8f8d&amp;color=0,0,0&amp;vpa=250&amp;vtp=1"/>
          <p:cNvSpPr/>
          <p:nvPr/>
        </p:nvSpPr>
        <p:spPr>
          <a:xfrm>
            <a:off x="1176401" y="28956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6_AS.591_1#c3cc9a7fa?vja=1&amp;pid=3233f8f8d&amp;color=0,0,0&amp;vtp=1"/>
          <p:cNvSpPr/>
          <p:nvPr/>
        </p:nvSpPr>
        <p:spPr>
          <a:xfrm>
            <a:off x="722376" y="33224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根据上文中的wrapping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eggs可知，安贝尔用手套做了一个舒适的窝。故选A项。</a:t>
            </a:r>
            <a:endParaRPr lang="en-US" altLang="zh-CN" sz="2200" dirty="0"/>
          </a:p>
        </p:txBody>
      </p:sp>
      <p:sp>
        <p:nvSpPr>
          <p:cNvPr id="11" name="QC_6_BD.592_1#d87ffdae1.choices?vja=1&amp;pid=3233f8f8d&amp;color=0,0,0&amp;vtp=1"/>
          <p:cNvSpPr/>
          <p:nvPr/>
        </p:nvSpPr>
        <p:spPr>
          <a:xfrm>
            <a:off x="722376" y="41296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B.helpful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C.busy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a:t>
            </a:r>
            <a:endParaRPr lang="en-US" altLang="zh-CN" sz="2000" dirty="0"/>
          </a:p>
        </p:txBody>
      </p:sp>
      <p:sp>
        <p:nvSpPr>
          <p:cNvPr id="12" name="QC_6_AN.593_1#d87ffdae1.bracket?vja=1&amp;pid=3233f8f8d&amp;color=0,0,0&amp;vpa=251&amp;vtp=1"/>
          <p:cNvSpPr/>
          <p:nvPr/>
        </p:nvSpPr>
        <p:spPr>
          <a:xfrm>
            <a:off x="1176401" y="41296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3" name="QC_6_AS.594_1#d87ffdae1?vja=1&amp;pid=3233f8f8d&amp;color=0,0,0&amp;vtp=1"/>
          <p:cNvSpPr/>
          <p:nvPr/>
        </p:nvSpPr>
        <p:spPr>
          <a:xfrm>
            <a:off x="722376" y="45543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根据下文中的offering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coats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scarves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them可知，旁边的乘客也提供了帮助。故选B项。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95_1#7327c37e9.choices?vja=1&amp;pid=3233f8f8d&amp;color=0,0,0&amp;mp=1&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.admitting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B.predicting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C.promising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.adding</a:t>
            </a:r>
            <a:endParaRPr lang="en-US" altLang="zh-CN" sz="2000" dirty="0"/>
          </a:p>
        </p:txBody>
      </p:sp>
      <p:sp>
        <p:nvSpPr>
          <p:cNvPr id="3" name="QC_6_AN.596_1#7327c37e9.bracket?vja=1&amp;pid=3233f8f8d&amp;color=0,0,0&amp;mp=1&amp;vpa=252&amp;vtp=1"/>
          <p:cNvSpPr/>
          <p:nvPr/>
        </p:nvSpPr>
        <p:spPr>
          <a:xfrm>
            <a:off x="1303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AS.597_1#7327c37e9?vja=1&amp;pid=3233f8f8d&amp;color=0,0,0&amp;vtp=1"/>
          <p:cNvSpPr/>
          <p:nvPr/>
        </p:nvSpPr>
        <p:spPr>
          <a:xfrm>
            <a:off x="722376" y="1315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workmates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kept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checking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zoo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official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可知，此处表示安贝尔在补充说当时的情况。add意为“补充说”,故选D项。</a:t>
            </a:r>
            <a:endParaRPr lang="en-US" altLang="zh-CN" sz="2200" dirty="0"/>
          </a:p>
        </p:txBody>
      </p:sp>
      <p:sp>
        <p:nvSpPr>
          <p:cNvPr id="5" name="QC_6_BD.598_1#069b66be5.choices?vja=1&amp;pid=3233f8f8d&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.replacing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B.touching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C.repairing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.controlling</a:t>
            </a:r>
            <a:endParaRPr lang="en-US" altLang="zh-CN" sz="2000" dirty="0"/>
          </a:p>
        </p:txBody>
      </p:sp>
      <p:sp>
        <p:nvSpPr>
          <p:cNvPr id="6" name="QC_6_AN.599_1#069b66be5.bracket?vja=1&amp;pid=3233f8f8d&amp;color=0,0,0&amp;vpa=253&amp;vtp=1"/>
          <p:cNvSpPr/>
          <p:nvPr/>
        </p:nvSpPr>
        <p:spPr>
          <a:xfrm>
            <a:off x="1294003" y="2123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6_AS.600_1#069b66be5?vja=1&amp;pid=3233f8f8d&amp;color=0,0,0&amp;vtp=1"/>
          <p:cNvSpPr/>
          <p:nvPr/>
        </p:nvSpPr>
        <p:spPr>
          <a:xfrm>
            <a:off x="722376" y="2547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cooled并结合上文语境可知，安贝尔和她的同事们在水冷却后更换手套。replace意为“更换”，故选A项。</a:t>
            </a:r>
            <a:endParaRPr lang="en-US" altLang="zh-CN" sz="2200" dirty="0"/>
          </a:p>
        </p:txBody>
      </p:sp>
      <p:sp>
        <p:nvSpPr>
          <p:cNvPr id="8" name="QC_6_BD.601_1#c455427c2.choices?vja=1&amp;pid=3233f8f8d&amp;color=0,0,0&amp;vtp=1"/>
          <p:cNvSpPr/>
          <p:nvPr/>
        </p:nvSpPr>
        <p:spPr>
          <a:xfrm>
            <a:off x="722376" y="3354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.application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B.apology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C.invitation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.reply</a:t>
            </a:r>
            <a:endParaRPr lang="en-US" altLang="zh-CN" sz="2000" dirty="0"/>
          </a:p>
        </p:txBody>
      </p:sp>
      <p:sp>
        <p:nvSpPr>
          <p:cNvPr id="9" name="QC_6_AN.602_1#c455427c2.bracket?vja=1&amp;pid=3233f8f8d&amp;color=0,0,0&amp;vpa=254&amp;vtp=1"/>
          <p:cNvSpPr/>
          <p:nvPr/>
        </p:nvSpPr>
        <p:spPr>
          <a:xfrm>
            <a:off x="1303401" y="3354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6_AS.603_1#c455427c2?vja=1&amp;pid=3233f8f8d&amp;color=0,0,0&amp;vtp=1"/>
          <p:cNvSpPr/>
          <p:nvPr/>
        </p:nvSpPr>
        <p:spPr>
          <a:xfrm>
            <a:off x="722376" y="37381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根据下文中的Arriving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there可知，此处表示安贝尔收到了动物园的特别邀请。故选C项。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04_1#038604647.choices?vja=1&amp;pid=3233f8f8d&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3" name="QC_6_AN.605_1#038604647.bracket?vja=1&amp;pid=3233f8f8d&amp;color=0,0,0&amp;vpa=255&amp;vtp=1"/>
          <p:cNvSpPr/>
          <p:nvPr/>
        </p:nvSpPr>
        <p:spPr>
          <a:xfrm>
            <a:off x="1303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AS.606_1#038604647?vja=1&amp;pid=3233f8f8d&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根据上文中的meet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flamingos和上文讲到的安贝尔在飞机上帮忙给火烈鸟鸟蛋保温可知，她在飞机上照顾过这些曾经还没有孵化的火烈鸟宝宝。故选B项。</a:t>
            </a:r>
            <a:endParaRPr lang="en-US" altLang="zh-CN" sz="2200" dirty="0"/>
          </a:p>
        </p:txBody>
      </p:sp>
      <p:sp>
        <p:nvSpPr>
          <p:cNvPr id="5" name="QC_6_BD.607_1#2ba212aa9.choices?vja=1&amp;pid=3233f8f8d&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.praise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B.advice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C.visit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.action</a:t>
            </a:r>
            <a:endParaRPr lang="en-US" altLang="zh-CN" sz="2000" dirty="0"/>
          </a:p>
        </p:txBody>
      </p:sp>
      <p:sp>
        <p:nvSpPr>
          <p:cNvPr id="6" name="QC_6_AN.608_1#2ba212aa9.bracket?vja=1&amp;pid=3233f8f8d&amp;color=0,0,0&amp;vpa=256&amp;vtp=1"/>
          <p:cNvSpPr/>
          <p:nvPr/>
        </p:nvSpPr>
        <p:spPr>
          <a:xfrm>
            <a:off x="1303401" y="2123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6_AS.609_1#2ba212aa9?vja=1&amp;pid=3233f8f8d&amp;color=0,0,0&amp;vtp=1"/>
          <p:cNvSpPr/>
          <p:nvPr/>
        </p:nvSpPr>
        <p:spPr>
          <a:xfrm>
            <a:off x="722376" y="25477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zoo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reported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six</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flamingo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eggs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saved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Amber’s和语境可知，是她的迅速行动挽救了六个火烈鸟鸟蛋，故选D项。</a:t>
            </a:r>
            <a:endParaRPr lang="en-US" altLang="zh-CN" sz="2200" dirty="0"/>
          </a:p>
        </p:txBody>
      </p:sp>
      <p:sp>
        <p:nvSpPr>
          <p:cNvPr id="8" name="QC_6_BD.610_1#74ac1af67.choices?vja=1&amp;pid=3233f8f8d&amp;color=0,0,0&amp;vtp=1"/>
          <p:cNvSpPr/>
          <p:nvPr/>
        </p:nvSpPr>
        <p:spPr>
          <a:xfrm>
            <a:off x="722376" y="3354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B.feeding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C.adopting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.curing</a:t>
            </a:r>
            <a:endParaRPr lang="en-US" altLang="zh-CN" sz="2000" dirty="0"/>
          </a:p>
        </p:txBody>
      </p:sp>
      <p:sp>
        <p:nvSpPr>
          <p:cNvPr id="9" name="QC_6_AN.611_1#74ac1af67.bracket?vja=1&amp;pid=3233f8f8d&amp;color=0,0,0&amp;vpa=257&amp;vtp=1"/>
          <p:cNvSpPr/>
          <p:nvPr/>
        </p:nvSpPr>
        <p:spPr>
          <a:xfrm>
            <a:off x="1303401" y="3354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6_AS.612_1#74ac1af67?vja=1&amp;pid=3233f8f8d&amp;color=0,0,0&amp;vtp=1"/>
          <p:cNvSpPr/>
          <p:nvPr/>
        </p:nvSpPr>
        <p:spPr>
          <a:xfrm>
            <a:off x="722376" y="37796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根据下文中的“Amber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‘Sunny’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honour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newborn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granddaughter.”可知，安贝尔被告知她有幸为其中一只火烈鸟命名。故选A项。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13_1#f0d5efea5?vja=1&amp;pid=f447bed3e&amp;color=0,0,0&amp;vtp=1&amp;bt=1"/>
          <p:cNvSpPr/>
          <p:nvPr/>
        </p:nvSpPr>
        <p:spPr>
          <a:xfrm>
            <a:off x="722376" y="900000"/>
            <a:ext cx="10753344" cy="4953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[安徽黄山2025高二期末]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revealed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bronze-winged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Square,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century.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bronze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southeastern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evidence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“tomb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guardian”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zhenmushou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（镇墓兽</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representative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guardian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sculptures,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tomb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deceased,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distinct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characteristics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（mirror）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lion.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centuries,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restorations.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1790s,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1815.The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Venetian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sculptor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Bartolomeo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Ferrari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restored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maintaining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structure.</a:t>
            </a:r>
            <a:endParaRPr lang="en-US" altLang="zh-CN" sz="2000" dirty="0"/>
          </a:p>
          <a:p>
            <a:pPr algn="just">
              <a:lnSpc>
                <a:spcPct val="125000"/>
              </a:lnSpc>
            </a:pPr>
            <a:endParaRPr lang="en-US" altLang="zh-CN" sz="2000" dirty="0"/>
          </a:p>
        </p:txBody>
      </p:sp>
      <p:sp>
        <p:nvSpPr>
          <p:cNvPr id="3" name="QM_5_AN.614_1#f0d5efea5.blank?vja=1&amp;pid=f447bed3e&amp;color=0,0,0&amp;vpa=258&amp;vtp=1"/>
          <p:cNvSpPr/>
          <p:nvPr/>
        </p:nvSpPr>
        <p:spPr>
          <a:xfrm>
            <a:off x="7159244" y="1623900"/>
            <a:ext cx="522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used</a:t>
            </a:r>
            <a:endParaRPr lang="en-US" altLang="zh-CN" sz="2000" dirty="0"/>
          </a:p>
        </p:txBody>
      </p:sp>
      <p:sp>
        <p:nvSpPr>
          <p:cNvPr id="4" name="QM_5_AN.615_1#f0d5efea5.blank?vja=1&amp;pid=f447bed3e&amp;color=0,0,0&amp;vpa=259&amp;vtp=1"/>
          <p:cNvSpPr/>
          <p:nvPr/>
        </p:nvSpPr>
        <p:spPr>
          <a:xfrm>
            <a:off x="5446776" y="2385900"/>
            <a:ext cx="1069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additional</a:t>
            </a:r>
            <a:endParaRPr lang="en-US" altLang="zh-CN" sz="2000" dirty="0"/>
          </a:p>
        </p:txBody>
      </p:sp>
      <p:sp>
        <p:nvSpPr>
          <p:cNvPr id="5" name="QM_5_AN.616_1#f0d5efea5.blank?vja=1&amp;pid=f447bed3e&amp;color=0,0,0&amp;vpa=260&amp;vtp=1"/>
          <p:cNvSpPr/>
          <p:nvPr/>
        </p:nvSpPr>
        <p:spPr>
          <a:xfrm>
            <a:off x="7586091" y="2766900"/>
            <a:ext cx="858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features</a:t>
            </a:r>
            <a:endParaRPr lang="en-US" altLang="zh-CN" sz="2000" dirty="0"/>
          </a:p>
        </p:txBody>
      </p:sp>
      <p:sp>
        <p:nvSpPr>
          <p:cNvPr id="6" name="QM_5_AN.617_1#f0d5efea5.blank?vja=1&amp;pid=f447bed3e&amp;color=0,0,0&amp;vpa=261&amp;vtp=1"/>
          <p:cNvSpPr/>
          <p:nvPr/>
        </p:nvSpPr>
        <p:spPr>
          <a:xfrm>
            <a:off x="6228080" y="3147900"/>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7" name="QM_5_AN.618_1#f0d5efea5.blank?vja=1&amp;pid=f447bed3e&amp;color=0,0,0&amp;vpa=262&amp;vtp=1"/>
          <p:cNvSpPr/>
          <p:nvPr/>
        </p:nvSpPr>
        <p:spPr>
          <a:xfrm>
            <a:off x="7064439" y="3528900"/>
            <a:ext cx="1042988"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ensure</a:t>
            </a:r>
            <a:endParaRPr lang="en-US" altLang="zh-CN" sz="2000" dirty="0"/>
          </a:p>
        </p:txBody>
      </p:sp>
      <p:sp>
        <p:nvSpPr>
          <p:cNvPr id="8" name="QM_5_AN.619_1#f0d5efea5.blank?vja=1&amp;pid=f447bed3e&amp;color=0,0,0&amp;vpa=263&amp;vtp=1"/>
          <p:cNvSpPr/>
          <p:nvPr/>
        </p:nvSpPr>
        <p:spPr>
          <a:xfrm>
            <a:off x="5107051" y="3897200"/>
            <a:ext cx="10271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mirroring</a:t>
            </a:r>
            <a:endParaRPr lang="en-US" altLang="zh-CN" sz="2000" dirty="0"/>
          </a:p>
        </p:txBody>
      </p:sp>
      <p:sp>
        <p:nvSpPr>
          <p:cNvPr id="9" name="QM_5_AN.620_1#f0d5efea5.blank?vja=1&amp;pid=f447bed3e&amp;color=0,0,0&amp;vpa=264&amp;vtp=1"/>
          <p:cNvSpPr/>
          <p:nvPr/>
        </p:nvSpPr>
        <p:spPr>
          <a:xfrm>
            <a:off x="4972114" y="4278200"/>
            <a:ext cx="1589278"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undergone</a:t>
            </a:r>
            <a:endParaRPr lang="en-US" altLang="zh-CN" sz="2000" dirty="0"/>
          </a:p>
        </p:txBody>
      </p:sp>
      <p:sp>
        <p:nvSpPr>
          <p:cNvPr id="10" name="QM_5_AN.621_1#f0d5efea5.blank?vja=1&amp;pid=f447bed3e&amp;color=0,0,0&amp;vpa=265&amp;vtp=1"/>
          <p:cNvSpPr/>
          <p:nvPr/>
        </p:nvSpPr>
        <p:spPr>
          <a:xfrm>
            <a:off x="3292539" y="5433900"/>
            <a:ext cx="295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bg/>
                                          </p:spTgt>
                                        </p:tgtEl>
                                        <p:attrNameLst>
                                          <p:attrName>style.visibility</p:attrName>
                                        </p:attrNameLst>
                                      </p:cBhvr>
                                      <p:to>
                                        <p:strVal val="visible"/>
                                      </p:to>
                                    </p:set>
                                    <p:animEffect transition="in" filter="fade">
                                      <p:cBhvr>
                                        <p:cTn id="12" dur="500"/>
                                        <p:tgtEl>
                                          <p:spTgt spid="4">
                                            <p:bg/>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500"/>
                                        <p:tgtEl>
                                          <p:spTgt spid="4">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bg/>
                                          </p:spTgt>
                                        </p:tgtEl>
                                        <p:attrNameLst>
                                          <p:attrName>style.visibility</p:attrName>
                                        </p:attrNameLst>
                                      </p:cBhvr>
                                      <p:to>
                                        <p:strVal val="visible"/>
                                      </p:to>
                                    </p:set>
                                    <p:animEffect transition="in" filter="fade">
                                      <p:cBhvr>
                                        <p:cTn id="20" dur="500"/>
                                        <p:tgtEl>
                                          <p:spTgt spid="5">
                                            <p:bg/>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txEl>
                                              <p:pRg st="0" end="0"/>
                                            </p:txEl>
                                          </p:spTgt>
                                        </p:tgtEl>
                                        <p:attrNameLst>
                                          <p:attrName>style.visibility</p:attrName>
                                        </p:attrNameLst>
                                      </p:cBhvr>
                                      <p:to>
                                        <p:strVal val="visible"/>
                                      </p:to>
                                    </p:set>
                                    <p:animEffect transition="in" filter="fade">
                                      <p:cBhvr>
                                        <p:cTn id="23" dur="500"/>
                                        <p:tgtEl>
                                          <p:spTgt spid="5">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6">
                                            <p:bg/>
                                          </p:spTgt>
                                        </p:tgtEl>
                                        <p:attrNameLst>
                                          <p:attrName>style.visibility</p:attrName>
                                        </p:attrNameLst>
                                      </p:cBhvr>
                                      <p:to>
                                        <p:strVal val="visible"/>
                                      </p:to>
                                    </p:set>
                                    <p:animEffect transition="in" filter="fade">
                                      <p:cBhvr>
                                        <p:cTn id="28" dur="500"/>
                                        <p:tgtEl>
                                          <p:spTgt spid="6">
                                            <p:bg/>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Effect transition="in" filter="fade">
                                      <p:cBhvr>
                                        <p:cTn id="31" dur="500"/>
                                        <p:tgtEl>
                                          <p:spTgt spid="6">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7">
                                            <p:bg/>
                                          </p:spTgt>
                                        </p:tgtEl>
                                        <p:attrNameLst>
                                          <p:attrName>style.visibility</p:attrName>
                                        </p:attrNameLst>
                                      </p:cBhvr>
                                      <p:to>
                                        <p:strVal val="visible"/>
                                      </p:to>
                                    </p:set>
                                    <p:animEffect transition="in" filter="fade">
                                      <p:cBhvr>
                                        <p:cTn id="36" dur="500"/>
                                        <p:tgtEl>
                                          <p:spTgt spid="7">
                                            <p:bg/>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txEl>
                                              <p:pRg st="0" end="0"/>
                                            </p:txEl>
                                          </p:spTgt>
                                        </p:tgtEl>
                                        <p:attrNameLst>
                                          <p:attrName>style.visibility</p:attrName>
                                        </p:attrNameLst>
                                      </p:cBhvr>
                                      <p:to>
                                        <p:strVal val="visible"/>
                                      </p:to>
                                    </p:set>
                                    <p:animEffect transition="in" filter="fade">
                                      <p:cBhvr>
                                        <p:cTn id="39" dur="500"/>
                                        <p:tgtEl>
                                          <p:spTgt spid="7">
                                            <p:txEl>
                                              <p:pRg st="0" end="0"/>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8">
                                            <p:bg/>
                                          </p:spTgt>
                                        </p:tgtEl>
                                        <p:attrNameLst>
                                          <p:attrName>style.visibility</p:attrName>
                                        </p:attrNameLst>
                                      </p:cBhvr>
                                      <p:to>
                                        <p:strVal val="visible"/>
                                      </p:to>
                                    </p:set>
                                    <p:animEffect transition="in" filter="fade">
                                      <p:cBhvr>
                                        <p:cTn id="44" dur="500"/>
                                        <p:tgtEl>
                                          <p:spTgt spid="8">
                                            <p:bg/>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8">
                                            <p:txEl>
                                              <p:pRg st="0" end="0"/>
                                            </p:txEl>
                                          </p:spTgt>
                                        </p:tgtEl>
                                        <p:attrNameLst>
                                          <p:attrName>style.visibility</p:attrName>
                                        </p:attrNameLst>
                                      </p:cBhvr>
                                      <p:to>
                                        <p:strVal val="visible"/>
                                      </p:to>
                                    </p:set>
                                    <p:animEffect transition="in" filter="fade">
                                      <p:cBhvr>
                                        <p:cTn id="47" dur="500"/>
                                        <p:tgtEl>
                                          <p:spTgt spid="8">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9">
                                            <p:bg/>
                                          </p:spTgt>
                                        </p:tgtEl>
                                        <p:attrNameLst>
                                          <p:attrName>style.visibility</p:attrName>
                                        </p:attrNameLst>
                                      </p:cBhvr>
                                      <p:to>
                                        <p:strVal val="visible"/>
                                      </p:to>
                                    </p:set>
                                    <p:animEffect transition="in" filter="fade">
                                      <p:cBhvr>
                                        <p:cTn id="52" dur="500"/>
                                        <p:tgtEl>
                                          <p:spTgt spid="9">
                                            <p:bg/>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9">
                                            <p:txEl>
                                              <p:pRg st="0" end="0"/>
                                            </p:txEl>
                                          </p:spTgt>
                                        </p:tgtEl>
                                        <p:attrNameLst>
                                          <p:attrName>style.visibility</p:attrName>
                                        </p:attrNameLst>
                                      </p:cBhvr>
                                      <p:to>
                                        <p:strVal val="visible"/>
                                      </p:to>
                                    </p:set>
                                    <p:animEffect transition="in" filter="fade">
                                      <p:cBhvr>
                                        <p:cTn id="55" dur="500"/>
                                        <p:tgtEl>
                                          <p:spTgt spid="9">
                                            <p:txEl>
                                              <p:pRg st="0" end="0"/>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10">
                                            <p:bg/>
                                          </p:spTgt>
                                        </p:tgtEl>
                                        <p:attrNameLst>
                                          <p:attrName>style.visibility</p:attrName>
                                        </p:attrNameLst>
                                      </p:cBhvr>
                                      <p:to>
                                        <p:strVal val="visible"/>
                                      </p:to>
                                    </p:set>
                                    <p:animEffect transition="in" filter="fade">
                                      <p:cBhvr>
                                        <p:cTn id="60" dur="500"/>
                                        <p:tgtEl>
                                          <p:spTgt spid="10">
                                            <p:bg/>
                                          </p:spTgt>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0">
                                            <p:txEl>
                                              <p:pRg st="0" end="0"/>
                                            </p:txEl>
                                          </p:spTgt>
                                        </p:tgtEl>
                                        <p:attrNameLst>
                                          <p:attrName>style.visibility</p:attrName>
                                        </p:attrNameLst>
                                      </p:cBhvr>
                                      <p:to>
                                        <p:strVal val="visible"/>
                                      </p:to>
                                    </p:set>
                                    <p:animEffect transition="in" filter="fade">
                                      <p:cBhvr>
                                        <p:cTn id="63"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P spid="10" grpId="0" animBg="1" build="p"/>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13_1#f0d5efea5?vja=1&amp;pid=f447bed3e&amp;color=0,0,0&amp;vtp=1&amp;bt=1"/>
          <p:cNvSpPr/>
          <p:nvPr/>
        </p:nvSpPr>
        <p:spPr>
          <a:xfrm>
            <a:off x="722376" y="900000"/>
            <a:ext cx="10753344" cy="1104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rewrites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iconic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evidence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cross-cultural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creativity.</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#1.3</a:t>
            </a:r>
            <a:endParaRPr lang="en-US" altLang="zh-CN" sz="2000" dirty="0"/>
          </a:p>
        </p:txBody>
      </p:sp>
      <p:sp>
        <p:nvSpPr>
          <p:cNvPr id="3" name="QM_5_EX.624_1#f0d5efea5?vja=1&amp;pid=f447bed3e&amp;color=0,0,0&amp;vtp=1"/>
          <p:cNvSpPr/>
          <p:nvPr/>
        </p:nvSpPr>
        <p:spPr>
          <a:xfrm>
            <a:off x="722376" y="2045398"/>
            <a:ext cx="10753344" cy="732155"/>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本文是一篇说明文。近期一项研究揭示，威尼斯圣马可广场著名的有翼铜狮可能起源于8世纪的中国。</a:t>
            </a:r>
            <a:endParaRPr lang="en-US" altLang="zh-CN" sz="2000" dirty="0"/>
          </a:p>
        </p:txBody>
      </p:sp>
      <p:sp>
        <p:nvSpPr>
          <p:cNvPr id="4" name="QB_6_BD.625_1#77e1c9cd3?vja=1&amp;pid=f0d5efea5&amp;color=0,0,0&amp;vtp=1"/>
          <p:cNvSpPr/>
          <p:nvPr/>
        </p:nvSpPr>
        <p:spPr>
          <a:xfrm>
            <a:off x="722376" y="28088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5" name="QB_6_AS.627_1#77e1c9cd3?vja=1&amp;pid=f0d5efea5&amp;color=0,0,0&amp;vtp=1"/>
          <p:cNvSpPr/>
          <p:nvPr/>
        </p:nvSpPr>
        <p:spPr>
          <a:xfrm>
            <a:off x="722376" y="3233723"/>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句意为：一个专家小组发现，这尊狮子雕像所用的大部分青铜材料来自中国东南部地区。设空处所在从句中已有谓语，所以设空处应用非谓语形式；use与bronze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material之间构成逻辑上的被动关系，应用过去分词作后置定语，表示“被使用的青铜材料”。故填used。</a:t>
            </a:r>
            <a:endParaRPr lang="en-US" altLang="zh-CN" sz="2200" dirty="0"/>
          </a:p>
        </p:txBody>
      </p:sp>
      <p:sp>
        <p:nvSpPr>
          <p:cNvPr id="6" name="QM_5_AN.622_1#f0d5efea5.blank?vja=1&amp;pid=f447bed3e&amp;color=0,0,0&amp;vpa=266&amp;vtp=1"/>
          <p:cNvSpPr/>
          <p:nvPr/>
        </p:nvSpPr>
        <p:spPr>
          <a:xfrm>
            <a:off x="6604064" y="861900"/>
            <a:ext cx="423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7" name="QM_5_AN.623_1#f0d5efea5.blank?vja=1&amp;pid=f447bed3e&amp;color=0,0,0&amp;vpa=267&amp;vtp=1"/>
          <p:cNvSpPr/>
          <p:nvPr/>
        </p:nvSpPr>
        <p:spPr>
          <a:xfrm>
            <a:off x="2760726" y="1623900"/>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8" name="QB_6_AN.626_1#77e1c9cd3.blank?vja=1&amp;pid=f0d5efea5&amp;color=0,0,0&amp;vpa=268&amp;vtp=1"/>
          <p:cNvSpPr/>
          <p:nvPr/>
        </p:nvSpPr>
        <p:spPr>
          <a:xfrm>
            <a:off x="1011301" y="2770759"/>
            <a:ext cx="522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used</a:t>
            </a:r>
            <a:endParaRPr lang="en-US" altLang="zh-CN" sz="2000" dirty="0"/>
          </a:p>
        </p:txBody>
      </p:sp>
      <p:sp>
        <p:nvSpPr>
          <p:cNvPr id="9" name="QB_6_BD.628_1#3270e42d0?vja=1&amp;pid=f0d5efea5&amp;color=0,0,0&amp;mp=1&amp;vtp=1&amp;bt=1"/>
          <p:cNvSpPr/>
          <p:nvPr/>
        </p:nvSpPr>
        <p:spPr>
          <a:xfrm>
            <a:off x="716280" y="4384978"/>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10" name="QB_6_AN.629_1#3270e42d0.blank?vja=1&amp;pid=f0d5efea5&amp;color=0,0,0&amp;mp=1&amp;vpa=269&amp;vtp=1"/>
          <p:cNvSpPr/>
          <p:nvPr/>
        </p:nvSpPr>
        <p:spPr>
          <a:xfrm>
            <a:off x="1043305" y="4346878"/>
            <a:ext cx="1069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additional</a:t>
            </a:r>
            <a:endParaRPr lang="en-US" altLang="zh-CN" sz="2000" dirty="0"/>
          </a:p>
        </p:txBody>
      </p:sp>
      <p:sp>
        <p:nvSpPr>
          <p:cNvPr id="11" name="QB_6_AS.630_1#3270e42d0?vja=1&amp;pid=f0d5efea5&amp;color=0,0,0&amp;vtp=1"/>
          <p:cNvSpPr/>
          <p:nvPr/>
        </p:nvSpPr>
        <p:spPr>
          <a:xfrm>
            <a:off x="716280" y="4804712"/>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句意为：以下证据为这一发现提供了额外的支持。设空处作定语，修饰名词backing，应用形容词additional，意为“额外的”。故填additional。</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bg/>
                                          </p:spTgt>
                                        </p:tgtEl>
                                        <p:attrNameLst>
                                          <p:attrName>style.visibility</p:attrName>
                                        </p:attrNameLst>
                                      </p:cBhvr>
                                      <p:to>
                                        <p:strVal val="visible"/>
                                      </p:to>
                                    </p:set>
                                    <p:animEffect transition="in" filter="fade">
                                      <p:cBhvr>
                                        <p:cTn id="23" dur="500"/>
                                        <p:tgtEl>
                                          <p:spTgt spid="3">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0" end="0"/>
                                            </p:txEl>
                                          </p:spTgt>
                                        </p:tgtEl>
                                        <p:attrNameLst>
                                          <p:attrName>style.visibility</p:attrName>
                                        </p:attrNameLst>
                                      </p:cBhvr>
                                      <p:to>
                                        <p:strVal val="visible"/>
                                      </p:to>
                                    </p:set>
                                    <p:animEffect transition="in" filter="fade">
                                      <p:cBhvr>
                                        <p:cTn id="26" dur="500"/>
                                        <p:tgtEl>
                                          <p:spTgt spid="3">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5">
                                            <p:bg/>
                                          </p:spTgt>
                                        </p:tgtEl>
                                        <p:attrNameLst>
                                          <p:attrName>style.visibility</p:attrName>
                                        </p:attrNameLst>
                                      </p:cBhvr>
                                      <p:to>
                                        <p:strVal val="visible"/>
                                      </p:to>
                                    </p:set>
                                    <p:animEffect transition="in" filter="fade">
                                      <p:cBhvr>
                                        <p:cTn id="39" dur="500"/>
                                        <p:tgtEl>
                                          <p:spTgt spid="5">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5">
                                            <p:txEl>
                                              <p:pRg st="0" end="0"/>
                                            </p:txEl>
                                          </p:spTgt>
                                        </p:tgtEl>
                                        <p:attrNameLst>
                                          <p:attrName>style.visibility</p:attrName>
                                        </p:attrNameLst>
                                      </p:cBhvr>
                                      <p:to>
                                        <p:strVal val="visible"/>
                                      </p:to>
                                    </p:set>
                                    <p:animEffect transition="in" filter="fade">
                                      <p:cBhvr>
                                        <p:cTn id="42" dur="500"/>
                                        <p:tgtEl>
                                          <p:spTgt spid="5">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6" grpId="0" animBg="1" build="p"/>
      <p:bldP spid="7" grpId="0" animBg="1" build="p"/>
      <p:bldP spid="8" grpId="0" animBg="1" build="p"/>
      <p:bldP spid="10" grpId="0" animBg="1" build="p"/>
      <p:bldP spid="11" grpId="0" animBg="1" build="p"/>
    </p:bld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QB_6_BD.631_1#6649a8d62?vja=1&amp;pid=f0d5efea5&amp;color=0,0,0&amp;vtp=1"/>
          <p:cNvSpPr/>
          <p:nvPr>
            <p:custDataLst>
              <p:tags r:id="rId1"/>
            </p:custDataLst>
          </p:nvPr>
        </p:nvSpPr>
        <p:spPr>
          <a:xfrm>
            <a:off x="719328" y="804167"/>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6" name="QB_6_AN.632_1#6649a8d62.blank?vja=1&amp;pid=f0d5efea5&amp;color=0,0,0&amp;vpa=270&amp;vtp=1"/>
          <p:cNvSpPr/>
          <p:nvPr>
            <p:custDataLst>
              <p:tags r:id="rId2"/>
            </p:custDataLst>
          </p:nvPr>
        </p:nvSpPr>
        <p:spPr>
          <a:xfrm>
            <a:off x="1033653" y="766067"/>
            <a:ext cx="858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features</a:t>
            </a:r>
            <a:endParaRPr lang="en-US" altLang="zh-CN" sz="2000" dirty="0"/>
          </a:p>
        </p:txBody>
      </p:sp>
      <p:sp>
        <p:nvSpPr>
          <p:cNvPr id="7" name="QB_6_AS.633_1#6649a8d62?vja=1&amp;pid=f0d5efea5&amp;color=0,0,0&amp;vtp=1"/>
          <p:cNvSpPr/>
          <p:nvPr>
            <p:custDataLst>
              <p:tags r:id="rId3"/>
            </p:custDataLst>
          </p:nvPr>
        </p:nvSpPr>
        <p:spPr>
          <a:xfrm>
            <a:off x="719328" y="1228855"/>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研究人员发现，这尊狮子雕像与唐代具有代表性的“镇墓兽”在一些设计特征上有共同之处。feature意为“特征”，是可数名词，此处在句中作shares的宾语，且其前有several修饰，所以应用名词复数形式。故填features。</a:t>
            </a:r>
            <a:endParaRPr lang="en-US" altLang="zh-CN" sz="2200" dirty="0"/>
          </a:p>
        </p:txBody>
      </p:sp>
      <p:sp>
        <p:nvSpPr>
          <p:cNvPr id="8" name="QB_6_BD.634_1#4fdfe81f0?vja=1&amp;pid=f0d5efea5&amp;color=0,0,0&amp;mp=1&amp;vtp=1&amp;bt=1"/>
          <p:cNvSpPr/>
          <p:nvPr>
            <p:custDataLst>
              <p:tags r:id="rId4"/>
            </p:custDataLst>
          </p:nvPr>
        </p:nvSpPr>
        <p:spPr>
          <a:xfrm>
            <a:off x="719328" y="237382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9" name="QB_6_AN.635_1#4fdfe81f0.blank?vja=1&amp;pid=f0d5efea5&amp;color=0,0,0&amp;mp=1&amp;vpa=271&amp;vtp=1"/>
          <p:cNvSpPr/>
          <p:nvPr>
            <p:custDataLst>
              <p:tags r:id="rId5"/>
            </p:custDataLst>
          </p:nvPr>
        </p:nvSpPr>
        <p:spPr>
          <a:xfrm>
            <a:off x="1059053" y="2335720"/>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10" name="QB_6_AS.636_1#4fdfe81f0?vja=1&amp;pid=f0d5efea5&amp;color=0,0,0&amp;vtp=1"/>
          <p:cNvSpPr/>
          <p:nvPr>
            <p:custDataLst>
              <p:tags r:id="rId6"/>
            </p:custDataLst>
          </p:nvPr>
        </p:nvSpPr>
        <p:spPr>
          <a:xfrm>
            <a:off x="719328" y="2793554"/>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句意见上一题解析。设空处引导非限制性定语从句，先行词是“‘tomb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guardian’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figures”，指物，关系词代替先行词在从句中作主语，应用which引导该从句。故填which。</a:t>
            </a:r>
            <a:endParaRPr lang="en-US" altLang="zh-CN" sz="2200" dirty="0"/>
          </a:p>
        </p:txBody>
      </p:sp>
      <p:sp>
        <p:nvSpPr>
          <p:cNvPr id="11" name="QB_6_BD.637_1#be2cef3d4?vja=1&amp;pid=f0d5efea5&amp;color=0,0,0&amp;vtp=1"/>
          <p:cNvSpPr/>
          <p:nvPr>
            <p:custDataLst>
              <p:tags r:id="rId7"/>
            </p:custDataLst>
          </p:nvPr>
        </p:nvSpPr>
        <p:spPr>
          <a:xfrm>
            <a:off x="719328" y="3600766"/>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12" name="QB_6_AN.638_1#be2cef3d4.blank?vja=1&amp;pid=f0d5efea5&amp;color=0,0,0&amp;vpa=272&amp;vtp=1"/>
          <p:cNvSpPr/>
          <p:nvPr>
            <p:custDataLst>
              <p:tags r:id="rId8"/>
            </p:custDataLst>
          </p:nvPr>
        </p:nvSpPr>
        <p:spPr>
          <a:xfrm>
            <a:off x="995553" y="3562666"/>
            <a:ext cx="1042988"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ensure</a:t>
            </a:r>
            <a:endParaRPr lang="en-US" altLang="zh-CN" sz="2000" dirty="0"/>
          </a:p>
        </p:txBody>
      </p:sp>
      <p:sp>
        <p:nvSpPr>
          <p:cNvPr id="13" name="QB_6_AS.639_1#be2cef3d4?vja=1&amp;pid=f0d5efea5&amp;color=0,0,0&amp;vtp=1"/>
          <p:cNvSpPr/>
          <p:nvPr>
            <p:custDataLst>
              <p:tags r:id="rId9"/>
            </p:custDataLst>
          </p:nvPr>
        </p:nvSpPr>
        <p:spPr>
          <a:xfrm>
            <a:off x="719328" y="4025454"/>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句意为：这些镇墓雕塑通常被放置在墓门处，以确保逝者安息，其具有与圣马可狮子相似的鲜明特征。结合句意可知，此处表示目的，应用不定式作目的状语。故填to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ensure。</a:t>
            </a:r>
            <a:endParaRPr lang="en-US" altLang="zh-CN" sz="2200" dirty="0"/>
          </a:p>
        </p:txBody>
      </p:sp>
      <p:sp>
        <p:nvSpPr>
          <p:cNvPr id="14" name="QB_6_BD.640_1#5723efc2b?vja=1&amp;pid=f0d5efea5&amp;color=0,0,0&amp;vtp=1"/>
          <p:cNvSpPr/>
          <p:nvPr>
            <p:custDataLst>
              <p:tags r:id="rId10"/>
            </p:custDataLst>
          </p:nvPr>
        </p:nvSpPr>
        <p:spPr>
          <a:xfrm>
            <a:off x="719328" y="4832666"/>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15" name="QB_6_AN.641_1#5723efc2b.blank?vja=1&amp;pid=f0d5efea5&amp;color=0,0,0&amp;vpa=273&amp;vtp=1"/>
          <p:cNvSpPr/>
          <p:nvPr>
            <p:custDataLst>
              <p:tags r:id="rId11"/>
            </p:custDataLst>
          </p:nvPr>
        </p:nvSpPr>
        <p:spPr>
          <a:xfrm>
            <a:off x="1008253" y="4781866"/>
            <a:ext cx="10271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mirroring</a:t>
            </a:r>
            <a:endParaRPr lang="en-US" altLang="zh-CN" sz="2000" dirty="0"/>
          </a:p>
        </p:txBody>
      </p:sp>
      <p:sp>
        <p:nvSpPr>
          <p:cNvPr id="16" name="QB_6_AS.642_1#5723efc2b?vja=1&amp;pid=f0d5efea5&amp;color=0,0,0&amp;vtp=1"/>
          <p:cNvSpPr/>
          <p:nvPr>
            <p:custDataLst>
              <p:tags r:id="rId12"/>
            </p:custDataLst>
          </p:nvPr>
        </p:nvSpPr>
        <p:spPr>
          <a:xfrm>
            <a:off x="719328" y="5257354"/>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句意见上一题解析。句中已有谓语have，所以设空处应用非谓语形式；mirror在此处为动词，意为“与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相似”，其与characteristics之间构成逻辑上的主动关系，应用现在分词作后置定语。故填mirroring。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fade">
                                      <p:cBhvr>
                                        <p:cTn id="23" dur="500"/>
                                        <p:tgtEl>
                                          <p:spTgt spid="9">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fade">
                                      <p:cBhvr>
                                        <p:cTn id="26" dur="500"/>
                                        <p:tgtEl>
                                          <p:spTgt spid="9">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fade">
                                      <p:cBhvr>
                                        <p:cTn id="31" dur="500"/>
                                        <p:tgtEl>
                                          <p:spTgt spid="10">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fade">
                                      <p:cBhvr>
                                        <p:cTn id="34" dur="500"/>
                                        <p:tgtEl>
                                          <p:spTgt spid="10">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2">
                                            <p:bg/>
                                          </p:spTgt>
                                        </p:tgtEl>
                                        <p:attrNameLst>
                                          <p:attrName>style.visibility</p:attrName>
                                        </p:attrNameLst>
                                      </p:cBhvr>
                                      <p:to>
                                        <p:strVal val="visible"/>
                                      </p:to>
                                    </p:set>
                                    <p:animEffect transition="in" filter="fade">
                                      <p:cBhvr>
                                        <p:cTn id="39" dur="500"/>
                                        <p:tgtEl>
                                          <p:spTgt spid="12">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2">
                                            <p:txEl>
                                              <p:pRg st="0" end="0"/>
                                            </p:txEl>
                                          </p:spTgt>
                                        </p:tgtEl>
                                        <p:attrNameLst>
                                          <p:attrName>style.visibility</p:attrName>
                                        </p:attrNameLst>
                                      </p:cBhvr>
                                      <p:to>
                                        <p:strVal val="visible"/>
                                      </p:to>
                                    </p:set>
                                    <p:animEffect transition="in" filter="fade">
                                      <p:cBhvr>
                                        <p:cTn id="42" dur="500"/>
                                        <p:tgtEl>
                                          <p:spTgt spid="12">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3">
                                            <p:bg/>
                                          </p:spTgt>
                                        </p:tgtEl>
                                        <p:attrNameLst>
                                          <p:attrName>style.visibility</p:attrName>
                                        </p:attrNameLst>
                                      </p:cBhvr>
                                      <p:to>
                                        <p:strVal val="visible"/>
                                      </p:to>
                                    </p:set>
                                    <p:animEffect transition="in" filter="fade">
                                      <p:cBhvr>
                                        <p:cTn id="47" dur="500"/>
                                        <p:tgtEl>
                                          <p:spTgt spid="13">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3">
                                            <p:txEl>
                                              <p:pRg st="0" end="0"/>
                                            </p:txEl>
                                          </p:spTgt>
                                        </p:tgtEl>
                                        <p:attrNameLst>
                                          <p:attrName>style.visibility</p:attrName>
                                        </p:attrNameLst>
                                      </p:cBhvr>
                                      <p:to>
                                        <p:strVal val="visible"/>
                                      </p:to>
                                    </p:set>
                                    <p:animEffect transition="in" filter="fade">
                                      <p:cBhvr>
                                        <p:cTn id="50" dur="500"/>
                                        <p:tgtEl>
                                          <p:spTgt spid="13">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5">
                                            <p:bg/>
                                          </p:spTgt>
                                        </p:tgtEl>
                                        <p:attrNameLst>
                                          <p:attrName>style.visibility</p:attrName>
                                        </p:attrNameLst>
                                      </p:cBhvr>
                                      <p:to>
                                        <p:strVal val="visible"/>
                                      </p:to>
                                    </p:set>
                                    <p:animEffect transition="in" filter="fade">
                                      <p:cBhvr>
                                        <p:cTn id="55" dur="500"/>
                                        <p:tgtEl>
                                          <p:spTgt spid="15">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5">
                                            <p:txEl>
                                              <p:pRg st="0" end="0"/>
                                            </p:txEl>
                                          </p:spTgt>
                                        </p:tgtEl>
                                        <p:attrNameLst>
                                          <p:attrName>style.visibility</p:attrName>
                                        </p:attrNameLst>
                                      </p:cBhvr>
                                      <p:to>
                                        <p:strVal val="visible"/>
                                      </p:to>
                                    </p:set>
                                    <p:animEffect transition="in" filter="fade">
                                      <p:cBhvr>
                                        <p:cTn id="58" dur="500"/>
                                        <p:tgtEl>
                                          <p:spTgt spid="15">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6">
                                            <p:bg/>
                                          </p:spTgt>
                                        </p:tgtEl>
                                        <p:attrNameLst>
                                          <p:attrName>style.visibility</p:attrName>
                                        </p:attrNameLst>
                                      </p:cBhvr>
                                      <p:to>
                                        <p:strVal val="visible"/>
                                      </p:to>
                                    </p:set>
                                    <p:animEffect transition="in" filter="fade">
                                      <p:cBhvr>
                                        <p:cTn id="63" dur="500"/>
                                        <p:tgtEl>
                                          <p:spTgt spid="16">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6">
                                            <p:txEl>
                                              <p:pRg st="0" end="0"/>
                                            </p:txEl>
                                          </p:spTgt>
                                        </p:tgtEl>
                                        <p:attrNameLst>
                                          <p:attrName>style.visibility</p:attrName>
                                        </p:attrNameLst>
                                      </p:cBhvr>
                                      <p:to>
                                        <p:strVal val="visible"/>
                                      </p:to>
                                    </p:set>
                                    <p:animEffect transition="in" filter="fade">
                                      <p:cBhvr>
                                        <p:cTn id="66"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9" grpId="0" animBg="1" build="p"/>
      <p:bldP spid="10" grpId="0" animBg="1" build="p"/>
      <p:bldP spid="12" grpId="0" animBg="1" build="p"/>
      <p:bldP spid="13" grpId="0" animBg="1" build="p"/>
      <p:bldP spid="15" grpId="0" animBg="1" build="p"/>
      <p:bldP spid="16" grpId="0" animBg="1" build="p"/>
    </p:bld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642_2#5723efc2b?vja=1&amp;pid=f0d5efea5&amp;color=0,0,0&amp;mp=1&amp;vtp=1&amp;bt=1"/>
          <p:cNvSpPr/>
          <p:nvPr/>
        </p:nvSpPr>
        <p:spPr>
          <a:xfrm>
            <a:off x="722376" y="900000"/>
            <a:ext cx="10753344" cy="1109853"/>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mirror熟词生义</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熟义：</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.镜子；反映某种情况的事物</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生义：</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相似；反映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43_1#3b13a8aba?vja=1&amp;pid=f0d5efea5&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endParaRPr lang="en-US" altLang="zh-CN" sz="2000" dirty="0"/>
          </a:p>
        </p:txBody>
      </p:sp>
      <p:sp>
        <p:nvSpPr>
          <p:cNvPr id="3" name="QB_6_AN.644_1#3b13a8aba.blank?vja=1&amp;pid=f0d5efea5&amp;color=0,0,0&amp;vpa=274&amp;vtp=1"/>
          <p:cNvSpPr/>
          <p:nvPr/>
        </p:nvSpPr>
        <p:spPr>
          <a:xfrm>
            <a:off x="1049401" y="845313"/>
            <a:ext cx="1589278"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undergone</a:t>
            </a:r>
            <a:endParaRPr lang="en-US" altLang="zh-CN" sz="2000" dirty="0"/>
          </a:p>
        </p:txBody>
      </p:sp>
      <p:sp>
        <p:nvSpPr>
          <p:cNvPr id="4" name="QB_6_AS.645_1#3b13a8aba?vja=1&amp;pid=f0d5efea5&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句意为：几个世纪以来，这尊狮子雕像经历了几次修复。设空处作谓语，结合时间状语Over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centuries可知，此处应用现在完成时；主语the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lion为单数，助动词应用has。故填has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undergone。</a:t>
            </a:r>
            <a:endParaRPr lang="en-US" altLang="zh-CN" sz="2200" dirty="0"/>
          </a:p>
        </p:txBody>
      </p:sp>
      <p:sp>
        <p:nvSpPr>
          <p:cNvPr id="5" name="QB_6_BD.646_1#0438da720?vja=1&amp;pid=f0d5efea5&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6" name="QB_6_AN.647_1#0438da720.blank?vja=1&amp;pid=f0d5efea5&amp;color=0,0,0&amp;vpa=275&amp;vtp=1"/>
          <p:cNvSpPr/>
          <p:nvPr/>
        </p:nvSpPr>
        <p:spPr>
          <a:xfrm>
            <a:off x="1062101" y="2465959"/>
            <a:ext cx="295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its</a:t>
            </a:r>
            <a:endParaRPr lang="en-US" altLang="zh-CN" sz="2000" dirty="0"/>
          </a:p>
        </p:txBody>
      </p:sp>
      <p:sp>
        <p:nvSpPr>
          <p:cNvPr id="7" name="QB_6_AS.648_1#0438da720?vja=1&amp;pid=f0d5efea5&amp;color=0,0,0&amp;vtp=1"/>
          <p:cNvSpPr/>
          <p:nvPr/>
        </p:nvSpPr>
        <p:spPr>
          <a:xfrm>
            <a:off x="722376" y="2928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句意为：威尼斯雕塑家巴尔托洛梅奥·费拉里修复了这座雕像，在保留其大部分原始结构的同时进行了增补。设空处作定语，修饰名词短语original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structure，应用形容词性物主代词。故填its。</a:t>
            </a:r>
            <a:endParaRPr lang="en-US" altLang="zh-CN" sz="2200" dirty="0"/>
          </a:p>
        </p:txBody>
      </p:sp>
      <p:sp>
        <p:nvSpPr>
          <p:cNvPr id="8" name="QB_6_BD.649_1#4d140f9c3?vja=1&amp;pid=f0d5efea5&amp;color=0,0,0&amp;vtp=1"/>
          <p:cNvSpPr/>
          <p:nvPr/>
        </p:nvSpPr>
        <p:spPr>
          <a:xfrm>
            <a:off x="722376" y="4116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9" name="QB_6_AN.650_1#4d140f9c3.blank?vja=1&amp;pid=f0d5efea5&amp;color=0,0,0&amp;vpa=276&amp;vtp=1"/>
          <p:cNvSpPr/>
          <p:nvPr/>
        </p:nvSpPr>
        <p:spPr>
          <a:xfrm>
            <a:off x="1062101" y="4078859"/>
            <a:ext cx="423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10" name="QB_6_AS.651_1#4d140f9c3?vja=1&amp;pid=f0d5efea5&amp;color=0,0,0&amp;vtp=1"/>
          <p:cNvSpPr/>
          <p:nvPr/>
        </p:nvSpPr>
        <p:spPr>
          <a:xfrm>
            <a:off x="722376" y="4541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句意为：这尊狮子雕像的起源凸显了东西方之间深入的文化和经济交流。结合句意可知，cultural和economic之间是并列关系，共同修饰名词exchanges，应用并列连词and连接。故填and。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52_1#328e85fc7?vja=1&amp;pid=f0d5efea5&amp;color=0,0,0&amp;vtp=1"/>
          <p:cNvSpPr/>
          <p:nvPr/>
        </p:nvSpPr>
        <p:spPr>
          <a:xfrm>
            <a:off x="722376" y="9000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3" name="QB_6_AS.654_1#328e85fc7?vja=1&amp;pid=f0d5efea5&amp;color=0,0,0&amp;vtp=1"/>
          <p:cNvSpPr/>
          <p:nvPr/>
        </p:nvSpPr>
        <p:spPr>
          <a:xfrm>
            <a:off x="722376" y="13285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一发现不仅改写了这座标志性雕像的历史，还为古代贸易路线能够提高跨文化创造力提供了确凿证据。设空处引导同位语从句，解释说明evidence的具体内容，从句成分和意思完整，应用that引导该从句。故填that。</a:t>
            </a:r>
            <a:endParaRPr lang="en-US" altLang="zh-CN" sz="2200" dirty="0"/>
          </a:p>
        </p:txBody>
      </p:sp>
      <p:sp>
        <p:nvSpPr>
          <p:cNvPr id="4" name="QB_6_AN.653_1#328e85fc7.blank?vja=1&amp;pid=f0d5efea5&amp;color=0,0,0&amp;vpa=277&amp;vtp=1"/>
          <p:cNvSpPr/>
          <p:nvPr/>
        </p:nvSpPr>
        <p:spPr>
          <a:xfrm>
            <a:off x="1176401" y="861900"/>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fade">
                                      <p:cBhvr>
                                        <p:cTn id="15" dur="500"/>
                                        <p:tgtEl>
                                          <p:spTgt spid="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654_2#328e85fc7?vja=1&amp;pid=f0d5efea5&amp;color=0,0,0&amp;mp=1&amp;vtp=1&amp;bt=1"/>
          <p:cNvSpPr/>
          <p:nvPr/>
        </p:nvSpPr>
        <p:spPr>
          <a:xfrm>
            <a:off x="722376" y="900000"/>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2000" dirty="0"/>
          </a:p>
        </p:txBody>
      </p:sp>
      <p:pic>
        <p:nvPicPr>
          <p:cNvPr id="3" name="QB_6_AS.654_3#328e85fc7?vja=1&amp;pid=f0d5efea5&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31920" y="1384124"/>
            <a:ext cx="4315968" cy="17739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6_AS.654_4#328e85fc7?vja=1&amp;pid=f0d5efea5&amp;color=0,0,0&amp;mp=1&amp;vtp=1"/>
          <p:cNvSpPr/>
          <p:nvPr/>
        </p:nvSpPr>
        <p:spPr>
          <a:xfrm>
            <a:off x="722376" y="3289124"/>
            <a:ext cx="11010900" cy="351409"/>
          </a:xfrm>
          <a:prstGeom prst="rect">
            <a:avLst/>
          </a:prstGeom>
          <a:noFill/>
        </p:spPr>
        <p:txBody>
          <a:bodyPr wrap="square" lIns="0" tIns="0" rIns="0" bIns="0" rtlCol="0" anchor="t"/>
          <a:lstStyle/>
          <a:p>
            <a:pPr algn="l">
              <a:lnSpc>
                <a:spcPct val="125000"/>
              </a:lnSpc>
            </a:pPr>
            <a:r>
              <a:rPr lang="en-US" altLang="zh-CN" sz="2000" b="1" i="0" spc="-5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2000" b="0" i="0" spc="-5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这些镇墓雕塑通常被放置在墓门处，以确保逝者安息，其具有与圣马可狮子相似的鲜明特征。</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97_1#029bd9a7d?vja=1&amp;pid=ffbd843dd&amp;color=0,0,0&amp;vtp=1&amp;bt=1"/>
          <p:cNvSpPr/>
          <p:nvPr/>
        </p:nvSpPr>
        <p:spPr>
          <a:xfrm>
            <a:off x="722376" y="900000"/>
            <a:ext cx="10753344" cy="2247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episode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documentary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velvet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（enthusiastic）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integrated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craftsmanship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episode,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inheritors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Nanjing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Jiangsu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birthplaces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velvet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crafting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velvet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endeavours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handicraft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dedication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technique.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#1.1.3</a:t>
            </a:r>
            <a:endParaRPr lang="en-US" altLang="zh-CN" sz="2000" dirty="0"/>
          </a:p>
        </p:txBody>
      </p:sp>
      <p:sp>
        <p:nvSpPr>
          <p:cNvPr id="3" name="QM_6_EX.108_1#029bd9a7d?vja=1&amp;pid=ffbd843dd&amp;color=0,0,0&amp;vtp=1"/>
          <p:cNvSpPr/>
          <p:nvPr/>
        </p:nvSpPr>
        <p:spPr>
          <a:xfrm>
            <a:off x="722376" y="3188398"/>
            <a:ext cx="10753344" cy="732155"/>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本文是一篇说明文。文章主要介绍了《中国日报》推出的系列纪录片《古艺新生》其中的一集，它介绍了中国的传统手工艺品、非物质文化遗产——绒花。</a:t>
            </a:r>
            <a:endParaRPr lang="en-US" altLang="zh-CN" sz="2000" dirty="0"/>
          </a:p>
        </p:txBody>
      </p:sp>
      <p:sp>
        <p:nvSpPr>
          <p:cNvPr id="4" name="QM_6_AN.104_1#029bd9a7d.blank?vja=1&amp;pid=ffbd843dd&amp;color=0,0,0&amp;vpa=56&amp;vtp=1"/>
          <p:cNvSpPr/>
          <p:nvPr/>
        </p:nvSpPr>
        <p:spPr>
          <a:xfrm>
            <a:off x="6942709" y="861900"/>
            <a:ext cx="817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focuses</a:t>
            </a:r>
            <a:endParaRPr lang="en-US" altLang="zh-CN" sz="2000" dirty="0"/>
          </a:p>
        </p:txBody>
      </p:sp>
      <p:sp>
        <p:nvSpPr>
          <p:cNvPr id="5" name="QM_6_AN.105_1#029bd9a7d.blank?vja=1&amp;pid=ffbd843dd&amp;color=0,0,0&amp;vpa=57&amp;vtp=1"/>
          <p:cNvSpPr/>
          <p:nvPr/>
        </p:nvSpPr>
        <p:spPr>
          <a:xfrm>
            <a:off x="7532624" y="1213055"/>
            <a:ext cx="16319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enthusiastically</a:t>
            </a:r>
            <a:endParaRPr lang="en-US" altLang="zh-CN" sz="2000" dirty="0"/>
          </a:p>
        </p:txBody>
      </p:sp>
      <p:sp>
        <p:nvSpPr>
          <p:cNvPr id="6" name="QM_6_AN.106_1#029bd9a7d.blank?vja=1&amp;pid=ffbd843dd&amp;color=0,0,0&amp;vpa=58&amp;vtp=1"/>
          <p:cNvSpPr/>
          <p:nvPr/>
        </p:nvSpPr>
        <p:spPr>
          <a:xfrm>
            <a:off x="11019092" y="2034745"/>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7" name="QM_6_AN.107_1#029bd9a7d.blank?vja=1&amp;pid=ffbd843dd&amp;color=0,0,0&amp;vpa=59&amp;vtp=1"/>
          <p:cNvSpPr/>
          <p:nvPr/>
        </p:nvSpPr>
        <p:spPr>
          <a:xfrm>
            <a:off x="10235946" y="2385900"/>
            <a:ext cx="10969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traditional</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fade">
                                      <p:cBhvr>
                                        <p:cTn id="15" dur="500"/>
                                        <p:tgtEl>
                                          <p:spTgt spid="5">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
                                            <p:txEl>
                                              <p:pRg st="0" end="0"/>
                                            </p:txEl>
                                          </p:spTgt>
                                        </p:tgtEl>
                                        <p:attrNameLst>
                                          <p:attrName>style.visibility</p:attrName>
                                        </p:attrNameLst>
                                      </p:cBhvr>
                                      <p:to>
                                        <p:strVal val="visible"/>
                                      </p:to>
                                    </p:set>
                                    <p:animEffect transition="in" filter="fade">
                                      <p:cBhvr>
                                        <p:cTn id="20" dur="500"/>
                                        <p:tgtEl>
                                          <p:spTgt spid="6">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Effect transition="in" filter="fade">
                                      <p:cBhvr>
                                        <p:cTn id="25" dur="500"/>
                                        <p:tgtEl>
                                          <p:spTgt spid="7">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
                                            <p:bg/>
                                          </p:spTgt>
                                        </p:tgtEl>
                                        <p:attrNameLst>
                                          <p:attrName>style.visibility</p:attrName>
                                        </p:attrNameLst>
                                      </p:cBhvr>
                                      <p:to>
                                        <p:strVal val="visible"/>
                                      </p:to>
                                    </p:set>
                                    <p:animEffect transition="in" filter="fade">
                                      <p:cBhvr>
                                        <p:cTn id="30" dur="500"/>
                                        <p:tgtEl>
                                          <p:spTgt spid="3">
                                            <p:bg/>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0" end="0"/>
                                            </p:txEl>
                                          </p:spTgt>
                                        </p:tgtEl>
                                        <p:attrNameLst>
                                          <p:attrName>style.visibility</p:attrName>
                                        </p:attrNameLst>
                                      </p:cBhvr>
                                      <p:to>
                                        <p:strVal val="visible"/>
                                      </p:to>
                                    </p:set>
                                    <p:animEffect transition="in" filter="fade">
                                      <p:cBhvr>
                                        <p:cTn id="33"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55_1#a7a7d8764?vja=0&amp;pid=3e67c8b2e&amp;color=0,0,0&amp;vtp=1&amp;bt=1"/>
          <p:cNvSpPr/>
          <p:nvPr/>
        </p:nvSpPr>
        <p:spPr>
          <a:xfrm>
            <a:off x="722376" y="900000"/>
            <a:ext cx="10753344" cy="4191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[湖南长沙雅礼中学2024高二月考]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阅读下面材料，根据其内容和所给段落开头语续写两段，</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使之构成一篇完整的短文。</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eight-year-old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Louis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loudly,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annoyance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passenger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Louis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aloud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angry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noise.“Hey,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Louis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absorbed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disturbance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noisy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disturbed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passengers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nearby.</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55_1#a7a7d8764?vja=0&amp;pid=3e67c8b2e&amp;color=0,0,0&amp;vtp=1&amp;bt=1"/>
          <p:cNvSpPr/>
          <p:nvPr/>
        </p:nvSpPr>
        <p:spPr>
          <a:xfrm>
            <a:off x="722376" y="899999"/>
            <a:ext cx="10753344" cy="5291329"/>
          </a:xfrm>
          <a:prstGeom prst="rect">
            <a:avLst/>
          </a:prstGeom>
          <a:noFill/>
        </p:spPr>
        <p:txBody>
          <a:bodyPr wrap="square" lIns="0" tIns="0" rIns="0" bIns="0" rtlCol="0" anchor="t"/>
          <a:lstStyle/>
          <a:p>
            <a:pPr algn="just">
              <a:lnSpc>
                <a:spcPct val="124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Tyler’s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loudly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admonished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（责备）</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Louis’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manners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attendant.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admonishing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Louis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Edward.“Have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behaviour!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disturbance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attendant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disturbed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continuously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apologised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attempting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situation. “Excuse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Louis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overjoyed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difficulties</a:t>
            </a:r>
            <a:r>
              <a:rPr lang="en-US" altLang="zh-CN" sz="20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passengers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Louis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baby.</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55_1#a7a7d8764?vja=0&amp;pid=3e67c8b2e&amp;color=0,0,0&amp;vtp=1&amp;bt=1"/>
          <p:cNvSpPr/>
          <p:nvPr/>
        </p:nvSpPr>
        <p:spPr>
          <a:xfrm>
            <a:off x="722376" y="900000"/>
            <a:ext cx="10753344" cy="225025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注意：续写词数应为150个左右。</a:t>
            </a:r>
            <a:endParaRPr lang="en-US" altLang="zh-CN" sz="2000" dirty="0"/>
          </a:p>
          <a:p>
            <a:pPr>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revealed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heartbreaking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story.________________________________________________________________________________</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__________________________________________________________________________________</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a:t>
            </a:r>
            <a:endParaRPr lang="en-US" altLang="zh-CN" sz="2000" dirty="0"/>
          </a:p>
          <a:p>
            <a:pPr>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silent.___</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_________________________________________________________________________________________________________________________</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#1.7</a:t>
            </a:r>
            <a:endParaRPr lang="en-US" altLang="zh-CN" sz="2000" dirty="0"/>
          </a:p>
        </p:txBody>
      </p:sp>
    </p:spTree>
  </p:cSld>
  <p:clrMapOvr>
    <a:masterClrMapping/>
  </p:clrMapOvr>
  <p:transition>
    <p:fade/>
  </p:transition>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657_1#a7a7d8764?vja=1&amp;pid=3e67c8b2e&amp;color=0,0,0&amp;vtp=1&amp;bt=1"/>
          <p:cNvSpPr/>
          <p:nvPr/>
        </p:nvSpPr>
        <p:spPr>
          <a:xfrm>
            <a:off x="722376" y="900000"/>
            <a:ext cx="10753344" cy="732155"/>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【写作提示】</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1.材料导读</a:t>
            </a:r>
            <a:endParaRPr lang="en-US" altLang="zh-CN" sz="2000" dirty="0"/>
          </a:p>
        </p:txBody>
      </p:sp>
      <p:graphicFrame>
        <p:nvGraphicFramePr>
          <p:cNvPr id="139" name="QO_5_AS.657_2#a7a7d8764?colgroup=5,35&amp;vja=1&amp;pid=3e67c8b2e&amp;color=0,0,0&amp;vtp=1"/>
          <p:cNvGraphicFramePr>
            <a:graphicFrameLocks noGrp="1"/>
          </p:cNvGraphicFramePr>
          <p:nvPr/>
        </p:nvGraphicFramePr>
        <p:xfrm>
          <a:off x="722376" y="1765124"/>
          <a:ext cx="10725912" cy="2467737"/>
        </p:xfrm>
        <a:graphic>
          <a:graphicData uri="http://schemas.openxmlformats.org/drawingml/2006/table">
            <a:tbl>
              <a:tblPr/>
              <a:tblGrid>
                <a:gridCol w="1527048"/>
                <a:gridCol w="9198864"/>
              </a:tblGrid>
              <a:tr h="1615059">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材料大意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讲述了父亲爱德华带着儿子路易斯坐飞机，路易斯过度沉迷于阅读故事书，一直大声读着。父亲虽然觉得这会干扰他人，但是制止不了孩子的沉浸式阅读。后来这打扰到了想要休息的泰勒和其他乘客，泰勒忍不住抱怨起来，并叫来了乘务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主要角色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路易斯、爱德华（路易斯的父亲）、泰勒及其他乘客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主要矛盾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路易斯大声读书引发旁边乘客的不满，如何解决这一矛盾。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39"/>
                                        </p:tgtEl>
                                        <p:attrNameLst>
                                          <p:attrName>style.visibility</p:attrName>
                                        </p:attrNameLst>
                                      </p:cBhvr>
                                      <p:to>
                                        <p:strVal val="visible"/>
                                      </p:to>
                                    </p:set>
                                    <p:animEffect transition="in" filter="fade">
                                      <p:cBhvr>
                                        <p:cTn id="16" dur="50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657_3#a7a7d8764?vja=1&amp;pid=3e67c8b2e&amp;color=0,0,0&amp;vtp=1&amp;bt=1"/>
          <p:cNvSpPr/>
          <p:nvPr/>
        </p:nvSpPr>
        <p:spPr>
          <a:xfrm>
            <a:off x="722376" y="900000"/>
            <a:ext cx="10753344" cy="351155"/>
          </a:xfrm>
          <a:prstGeom prst="rect">
            <a:avLst/>
          </a:prstGeom>
          <a:noFill/>
        </p:spPr>
        <p:txBody>
          <a:bodyPr wrap="square" lIns="0" tIns="0" rIns="0" bIns="0" rtlCol="0" anchor="t"/>
          <a:lstStyle/>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2.续写分析</a:t>
            </a:r>
            <a:endParaRPr lang="en-US" altLang="zh-CN" sz="2000" dirty="0"/>
          </a:p>
        </p:txBody>
      </p:sp>
      <p:graphicFrame>
        <p:nvGraphicFramePr>
          <p:cNvPr id="140" name="QO_5_AS.657_4#a7a7d8764?colgroup=12,28&amp;vja=1&amp;pid=3e67c8b2e&amp;color=0,0,0&amp;vtp=1"/>
          <p:cNvGraphicFramePr>
            <a:graphicFrameLocks noGrp="1"/>
          </p:cNvGraphicFramePr>
          <p:nvPr/>
        </p:nvGraphicFramePr>
        <p:xfrm>
          <a:off x="722376" y="1384124"/>
          <a:ext cx="10725912" cy="4082288"/>
        </p:xfrm>
        <a:graphic>
          <a:graphicData uri="http://schemas.openxmlformats.org/drawingml/2006/table">
            <a:tbl>
              <a:tblPr/>
              <a:tblGrid>
                <a:gridCol w="3319272"/>
                <a:gridCol w="7406640"/>
              </a:tblGrid>
              <a:tr h="1218819">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续写第一段（提示句：然后他透露了这个令人心碎的故事。）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由第一段提示句和第二段提示句可知，第一段可描写孩子父亲向乘客讲述孩子眼睛出现意外的事故和后来的遭遇，以及孩子意识到打扰到别人后的反应。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218819">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续写第二段（提示句：此时，泰勒和飞机上其他乘客都沉默了。）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由第二段提示句可知，第二段可描写乘客们的反应，以及孩子的眼睛进行了手术，最终视力完全恢复。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325">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情节线索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乘坐飞机——孩子大声读故事书——乘客抱怨——父亲道歉，说明原因——乘客内疚——孩子的视力通过手术得以恢复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325">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情感线索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父亲：感到惭愧——真诚道歉</a:t>
                      </a:r>
                      <a:endParaRPr lang="en-US" altLang="zh-CN" sz="1200" dirty="0"/>
                    </a:p>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乘客：生气——听到道歉和原因后内疚——向父子表达歉意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40"/>
                                        </p:tgtEl>
                                        <p:attrNameLst>
                                          <p:attrName>style.visibility</p:attrName>
                                        </p:attrNameLst>
                                      </p:cBhvr>
                                      <p:to>
                                        <p:strVal val="visible"/>
                                      </p:to>
                                    </p:set>
                                    <p:animEffect transition="in" filter="fade">
                                      <p:cBhvr>
                                        <p:cTn id="13" dur="500"/>
                                        <p:tgtEl>
                                          <p:spTgt spid="1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EX.658_1#a7a7d8764?vja=1&amp;pid=3e67c8b2e&amp;color=0,0,0&amp;vtp=1&amp;bt=1"/>
          <p:cNvSpPr/>
          <p:nvPr/>
        </p:nvSpPr>
        <p:spPr>
          <a:xfrm>
            <a:off x="722376" y="900000"/>
            <a:ext cx="10753344" cy="3780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写作语料库</a:t>
            </a:r>
            <a:endParaRPr lang="en-US" altLang="zh-CN" sz="2000" dirty="0"/>
          </a:p>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独立主格结构</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terribly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sorry!”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apologised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moist</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head</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lowered</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.他低声道歉：“非常抱歉！”他的眼中含着泪水，低下了头。</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本句中的亮点是独立主格结构作状语，该结构的亮点在于以状语的形式，在同一时间、同一空间并从多个角度刻画同一场面，使得场景立体化。例如可用该结构描写一只小狗做完手术后的煎熬场景。</a:t>
            </a:r>
            <a:endParaRPr lang="en-US" altLang="zh-CN" sz="2000" dirty="0"/>
          </a:p>
          <a:p>
            <a:pPr algn="l">
              <a:lnSpc>
                <a:spcPct val="125000"/>
              </a:lnSpc>
            </a:pP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tail</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trembling</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puppy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curled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beside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letting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painful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barks.</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独立主格结构作状语的形式让句子更加生动，在丰富场景描写的同时也使语言更凝练，是写作高分的必备技巧之一。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656_1#a7a7d8764?vja=1&amp;pid=3e67c8b2e&amp;color=0,0,0&amp;vtp=1&amp;bt=1"/>
          <p:cNvSpPr/>
          <p:nvPr/>
        </p:nvSpPr>
        <p:spPr>
          <a:xfrm>
            <a:off x="722376" y="900000"/>
            <a:ext cx="10753344" cy="4538853"/>
          </a:xfrm>
          <a:prstGeom prst="rect">
            <a:avLst/>
          </a:prstGeom>
          <a:noFill/>
        </p:spPr>
        <p:txBody>
          <a:bodyPr wrap="square" lIns="0" tIns="0" rIns="0" bIns="0" rtlCol="0" anchor="t"/>
          <a:lstStyle/>
          <a:p>
            <a:pPr algn="l">
              <a:lnSpc>
                <a:spcPct val="125000"/>
              </a:lnSpc>
            </a:pPr>
            <a:r>
              <a:rPr lang="en-US" altLang="zh-CN" sz="20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【参考范文】</a:t>
            </a:r>
            <a:endParaRPr lang="en-US" altLang="zh-CN" sz="2000" dirty="0"/>
          </a:p>
          <a:p>
            <a:pPr algn="just">
              <a:lnSpc>
                <a:spcPct val="125000"/>
              </a:lnSpc>
            </a:pP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revealed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heartbreaking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story.Three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wife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accident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fortunately,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Louis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survived,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injured.Just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flight,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latest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operation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allowed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Louis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normal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child.But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undergo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operation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ensure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fully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recovered.Realising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disturbance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caused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Louis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enveloped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embarrassment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guilt.“I’m</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terribly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sorry!”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apologised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low</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moist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lowered.</a:t>
            </a:r>
            <a:endParaRPr lang="en-US" altLang="zh-CN" sz="2000" dirty="0"/>
          </a:p>
          <a:p>
            <a:pPr algn="just">
              <a:lnSpc>
                <a:spcPct val="125000"/>
              </a:lnSpc>
            </a:pP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Tyler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else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flight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fell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silent.Tyler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shocked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Edward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Louis,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expressing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apology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sincerely,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sorry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temper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earlier.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patient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Louis.”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Luckily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passengers,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happened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renowned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eye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doctor,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offered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boy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rest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surgery.Thankfully,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operation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successfully,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Louis’s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completely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fine.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5_BD#6f44eb396?vja=1&amp;pid=3e67c8b2e&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5_BD#6f44eb396?vja=1&amp;pid=3e67c8b2e&amp;color=0,0,0&amp;tib=255,255,255&amp;iip=4&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5_BD#6f44eb396?vja=1&amp;pid=3e67c8b2e&amp;color=0,0,0&amp;vtp=1"/>
          <p:cNvSpPr/>
          <p:nvPr/>
        </p:nvSpPr>
        <p:spPr>
          <a:xfrm>
            <a:off x="722377" y="1737184"/>
            <a:ext cx="10749631" cy="2252853"/>
          </a:xfrm>
          <a:prstGeom prst="rect">
            <a:avLst/>
          </a:prstGeom>
          <a:noFill/>
        </p:spPr>
        <p:txBody>
          <a:bodyPr wrap="square" lIns="0" tIns="0" rIns="0" bIns="0" rtlCol="0" anchor="t"/>
          <a:lstStyle/>
          <a:p>
            <a:pPr algn="l">
              <a:lnSpc>
                <a:spcPct val="125000"/>
              </a:lnSpc>
            </a:pP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4&amp;</a:t>
            </a: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进阶词汇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1.virtually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adv</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.实际上；事实上；几乎；差不多</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2.cope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with</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应对，处理</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&amp;5&amp;</a:t>
            </a: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20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熟词生义</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register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熟义：</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.&amp;</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vi</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.登记，注册</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生义：</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.&amp;</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vi</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.注意到；记住</a:t>
            </a:r>
            <a:endParaRPr lang="en-US" altLang="zh-CN" sz="100" dirty="0"/>
          </a:p>
        </p:txBody>
      </p:sp>
      <p:pic>
        <p:nvPicPr>
          <p:cNvPr id="6" name="P_5_BD#6f44eb396?vja=1&amp;pid=3e67c8b2e&amp;color=0,0,0&amp;tib=255,255,255&amp;iip=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3006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09_1#08e625ad4?vja=1&amp;pid=029bd9a7d&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7_AN.110_1#08e625ad4.blank?vja=1&amp;pid=029bd9a7d&amp;color=0,0,0&amp;vpa=60&amp;vtp=1"/>
          <p:cNvSpPr/>
          <p:nvPr/>
        </p:nvSpPr>
        <p:spPr>
          <a:xfrm>
            <a:off x="1062101" y="858013"/>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4" name="QB_7_AS.111_1#08e625ad4?vja=1&amp;pid=029bd9a7d&amp;color=0,0,0&amp;vtp=1"/>
          <p:cNvSpPr/>
          <p:nvPr/>
        </p:nvSpPr>
        <p:spPr>
          <a:xfrm>
            <a:off x="722376" y="1315847"/>
            <a:ext cx="10753344" cy="1532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句意为：作为一个拥有灿烂文明的国家，中国见证了许多形式的非物质文化遗产的传承，这些遗产至今仍在蓬勃发展。分析句子结构可知，设空处引导非限制性定语从句，先行词是numerous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intangible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heritage，指物，关系词在从句中作主语，应用which引导该从句。</a:t>
            </a:r>
            <a:endParaRPr lang="en-US" altLang="zh-CN" sz="2200" dirty="0"/>
          </a:p>
        </p:txBody>
      </p:sp>
      <p:sp>
        <p:nvSpPr>
          <p:cNvPr id="5" name="QB_7_BD.112_1#681ca008c?vja=1&amp;pid=029bd9a7d&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6" name="QB_7_AN.113_1#681ca008c.blank?vja=1&amp;pid=029bd9a7d&amp;color=0,0,0&amp;vpa=61&amp;vtp=1"/>
          <p:cNvSpPr/>
          <p:nvPr/>
        </p:nvSpPr>
        <p:spPr>
          <a:xfrm>
            <a:off x="1062101" y="2846959"/>
            <a:ext cx="1055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craftsmen</a:t>
            </a:r>
            <a:endParaRPr lang="en-US" altLang="zh-CN" sz="2000" dirty="0"/>
          </a:p>
        </p:txBody>
      </p:sp>
      <p:sp>
        <p:nvSpPr>
          <p:cNvPr id="7" name="QB_7_AS.114_1#681ca008c?vja=1&amp;pid=029bd9a7d&amp;color=0,0,0&amp;vtp=1"/>
          <p:cNvSpPr/>
          <p:nvPr/>
        </p:nvSpPr>
        <p:spPr>
          <a:xfrm>
            <a:off x="722376" y="3309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中国日报》最近推出了《古艺新生》系列纪录片，该纪录片拍摄了致力于保护和复兴古代艺术的工匠和艺术家。根据空后的and可知，设空处和artists并列作filming的宾语，craftsman为可数名词，其前无限定词修饰，应用复数形式。故填craftsmen。</a:t>
            </a:r>
            <a:endParaRPr lang="en-US" altLang="zh-CN" sz="2200" dirty="0"/>
          </a:p>
        </p:txBody>
      </p:sp>
      <p:sp>
        <p:nvSpPr>
          <p:cNvPr id="8" name="QB_7_BD.115_1#382baf8e3?vja=1&amp;pid=029bd9a7d&amp;color=0,0,0&amp;vtp=1"/>
          <p:cNvSpPr/>
          <p:nvPr/>
        </p:nvSpPr>
        <p:spPr>
          <a:xfrm>
            <a:off x="722376" y="4497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9" name="QB_7_AN.116_1#382baf8e3.blank?vja=1&amp;pid=029bd9a7d&amp;color=0,0,0&amp;vpa=62&amp;vtp=1"/>
          <p:cNvSpPr/>
          <p:nvPr/>
        </p:nvSpPr>
        <p:spPr>
          <a:xfrm>
            <a:off x="1011301" y="4447159"/>
            <a:ext cx="12811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significance</a:t>
            </a:r>
            <a:endParaRPr lang="en-US" altLang="zh-CN" sz="2000" dirty="0"/>
          </a:p>
        </p:txBody>
      </p:sp>
      <p:sp>
        <p:nvSpPr>
          <p:cNvPr id="10" name="QB_7_AS.117_1#382baf8e3?vja=1&amp;pid=029bd9a7d&amp;color=0,0,0&amp;vtp=1"/>
          <p:cNvSpPr/>
          <p:nvPr/>
        </p:nvSpPr>
        <p:spPr>
          <a:xfrm>
            <a:off x="722376" y="49226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句意为：绒花，即用蚕丝和铜丝制成的丝绒花，在中国文化中具有独特的历史意义。设空处作动词hold的宾语，且被冠词a以及形容词unique和historical修饰，应用名词单数形式。故填significance。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18_1#38f43d905?vja=1&amp;pid=029bd9a7d&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3" name="QB_7_AN.119_1#38f43d905.blank?vja=1&amp;pid=029bd9a7d&amp;color=0,0,0&amp;vpa=63&amp;vtp=1"/>
          <p:cNvSpPr/>
          <p:nvPr/>
        </p:nvSpPr>
        <p:spPr>
          <a:xfrm>
            <a:off x="1062101" y="858013"/>
            <a:ext cx="80327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date</a:t>
            </a:r>
            <a:endParaRPr lang="en-US" altLang="zh-CN" sz="2000" dirty="0"/>
          </a:p>
        </p:txBody>
      </p:sp>
      <p:sp>
        <p:nvSpPr>
          <p:cNvPr id="4" name="QB_7_AS.120_1#38f43d905?vja=1&amp;pid=029bd9a7d&amp;color=0,0,0&amp;vtp=1"/>
          <p:cNvSpPr/>
          <p:nvPr/>
        </p:nvSpPr>
        <p:spPr>
          <a:xfrm>
            <a:off x="722376" y="13158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句意为：佩戴绒花的传统被认为可以追溯到唐朝，这种有艺术性的花曾被作为贡品奉给朝廷。be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believed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sth为固定表达，意为“被认为做某事”；date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to为固定搭配，意为“追溯到”，没有被动形式。故填to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date。</a:t>
            </a:r>
            <a:endParaRPr lang="en-US" altLang="zh-CN" sz="2200" dirty="0"/>
          </a:p>
        </p:txBody>
      </p:sp>
      <p:sp>
        <p:nvSpPr>
          <p:cNvPr id="5" name="QB_7_BD.121_1#67d1322d0?vja=1&amp;pid=029bd9a7d&amp;color=0,0,0&amp;vtp=1"/>
          <p:cNvSpPr/>
          <p:nvPr/>
        </p:nvSpPr>
        <p:spPr>
          <a:xfrm>
            <a:off x="722376" y="2491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22_1#67d1322d0.blank?vja=1&amp;pid=029bd9a7d&amp;color=0,0,0&amp;vpa=64&amp;vtp=1"/>
          <p:cNvSpPr/>
          <p:nvPr/>
        </p:nvSpPr>
        <p:spPr>
          <a:xfrm>
            <a:off x="1011301" y="2453259"/>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endParaRPr lang="en-US" altLang="zh-CN" sz="2000" dirty="0"/>
          </a:p>
        </p:txBody>
      </p:sp>
      <p:sp>
        <p:nvSpPr>
          <p:cNvPr id="7" name="QB_7_AS.123_1#67d1322d0?vja=1&amp;pid=029bd9a7d&amp;color=0,0,0&amp;vtp=1"/>
          <p:cNvSpPr/>
          <p:nvPr/>
        </p:nvSpPr>
        <p:spPr>
          <a:xfrm>
            <a:off x="722376" y="28745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句意见上一题解析。根据句意可知，此处表达“作为贡品”之意，故填as。</a:t>
            </a:r>
            <a:endParaRPr lang="en-US" altLang="zh-CN" sz="2200" dirty="0"/>
          </a:p>
        </p:txBody>
      </p:sp>
      <p:sp>
        <p:nvSpPr>
          <p:cNvPr id="8" name="QB_7_BD.124_1#02d12b55d?vja=1&amp;pid=029bd9a7d&amp;color=0,0,0&amp;vtp=1"/>
          <p:cNvSpPr/>
          <p:nvPr/>
        </p:nvSpPr>
        <p:spPr>
          <a:xfrm>
            <a:off x="722376" y="32639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9" name="QB_7_AN.125_1#02d12b55d.blank?vja=1&amp;pid=029bd9a7d&amp;color=0,0,0&amp;vpa=65&amp;vtp=1"/>
          <p:cNvSpPr/>
          <p:nvPr/>
        </p:nvSpPr>
        <p:spPr>
          <a:xfrm>
            <a:off x="1024001" y="3213100"/>
            <a:ext cx="1127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preserving</a:t>
            </a:r>
            <a:endParaRPr lang="en-US" altLang="zh-CN" sz="2000" dirty="0"/>
          </a:p>
        </p:txBody>
      </p:sp>
      <p:sp>
        <p:nvSpPr>
          <p:cNvPr id="10" name="QB_7_AS.126_1#02d12b55d?vja=1&amp;pid=029bd9a7d&amp;color=0,0,0&amp;vtp=1"/>
          <p:cNvSpPr/>
          <p:nvPr/>
        </p:nvSpPr>
        <p:spPr>
          <a:xfrm>
            <a:off x="722376" y="3690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句意为：绒花制作这一非物质文化遗产代代相传，保留了其永恒的艺术性。分析句子结构可知，句中已有谓语has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passed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down，设空处与其之间无连词连接，此处应用非谓语形式作结果状语，表示自然而然的结果，应用现在分词。故填preserving。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27_1#da726776b?vja=1&amp;pid=029bd9a7d&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3" name="QB_7_AN.128_1#da726776b.blank?vja=1&amp;pid=029bd9a7d&amp;color=0,0,0&amp;vpa=66&amp;vtp=1"/>
          <p:cNvSpPr/>
          <p:nvPr/>
        </p:nvSpPr>
        <p:spPr>
          <a:xfrm>
            <a:off x="1049401" y="858013"/>
            <a:ext cx="817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focuses</a:t>
            </a:r>
            <a:endParaRPr lang="en-US" altLang="zh-CN" sz="2000" dirty="0"/>
          </a:p>
        </p:txBody>
      </p:sp>
      <p:sp>
        <p:nvSpPr>
          <p:cNvPr id="4" name="QB_7_AS.129_1#da726776b?vja=1&amp;pid=029bd9a7d&amp;color=0,0,0&amp;vtp=1"/>
          <p:cNvSpPr/>
          <p:nvPr/>
        </p:nvSpPr>
        <p:spPr>
          <a:xfrm>
            <a:off x="722376" y="1315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该系列纪录片的第二集聚焦于一位绒花大师和一位年轻手艺人的努力，他们热情地将这一工艺融入现代生活。设空处作主句谓语，结合语境和下文的时态可知，此处陈述客观事实，应用一般现在时，主句主语是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second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episode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documentary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series，中心词episode为第三人称单数，谓语应用第三人称单数形式。故填focuses。</a:t>
            </a:r>
            <a:endParaRPr lang="en-US" altLang="zh-CN" sz="2200" dirty="0"/>
          </a:p>
        </p:txBody>
      </p:sp>
      <p:sp>
        <p:nvSpPr>
          <p:cNvPr id="5" name="QB_7_BD.130_1#62b6ebd2f?vja=1&amp;pid=029bd9a7d&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endParaRPr lang="en-US" altLang="zh-CN" sz="2000" dirty="0"/>
          </a:p>
        </p:txBody>
      </p:sp>
      <p:sp>
        <p:nvSpPr>
          <p:cNvPr id="6" name="QB_7_AN.131_1#62b6ebd2f.blank?vja=1&amp;pid=029bd9a7d&amp;color=0,0,0&amp;vpa=67&amp;vtp=1"/>
          <p:cNvSpPr/>
          <p:nvPr/>
        </p:nvSpPr>
        <p:spPr>
          <a:xfrm>
            <a:off x="1024001" y="2834259"/>
            <a:ext cx="16319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enthusiastically</a:t>
            </a:r>
            <a:endParaRPr lang="en-US" altLang="zh-CN" sz="2000" dirty="0"/>
          </a:p>
        </p:txBody>
      </p:sp>
      <p:sp>
        <p:nvSpPr>
          <p:cNvPr id="7" name="QB_7_AS.132_1#62b6ebd2f?vja=1&amp;pid=029bd9a7d&amp;color=0,0,0&amp;vtp=1"/>
          <p:cNvSpPr/>
          <p:nvPr/>
        </p:nvSpPr>
        <p:spPr>
          <a:xfrm>
            <a:off x="722376" y="32682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句意见上一题解析。设空处修饰动词integrated，应用副词。故填enthusiastically。</a:t>
            </a:r>
            <a:endParaRPr lang="en-US" altLang="zh-CN" sz="2200" dirty="0"/>
          </a:p>
        </p:txBody>
      </p:sp>
      <p:sp>
        <p:nvSpPr>
          <p:cNvPr id="8" name="QB_7_BD.133_1#26b54f65c?vja=1&amp;pid=029bd9a7d&amp;color=0,0,0&amp;vtp=1"/>
          <p:cNvSpPr/>
          <p:nvPr/>
        </p:nvSpPr>
        <p:spPr>
          <a:xfrm>
            <a:off x="722376" y="36576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9" name="QB_7_AN.134_1#26b54f65c.blank?vja=1&amp;pid=029bd9a7d&amp;color=0,0,0&amp;vpa=68&amp;vtp=1"/>
          <p:cNvSpPr/>
          <p:nvPr/>
        </p:nvSpPr>
        <p:spPr>
          <a:xfrm>
            <a:off x="1024001" y="3619500"/>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10" name="QB_7_AS.135_1#26b54f65c?vja=1&amp;pid=029bd9a7d&amp;color=0,0,0&amp;vtp=1"/>
          <p:cNvSpPr/>
          <p:nvPr/>
        </p:nvSpPr>
        <p:spPr>
          <a:xfrm>
            <a:off x="722376" y="40844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这一集中，来自绒花制作发源地之一的中国东部江苏省南京市的传承人演示了绒花的手工制作过程，并分享了他们为推进这一传统手工艺所作的努力以及为保护和复兴这一古老技术所作的奉献。根据句意可知，此处特指“绒花的手工制作过程”，应用定冠词the修饰。</a:t>
            </a:r>
            <a:endParaRPr lang="en-US" altLang="zh-CN" sz="2200" dirty="0"/>
          </a:p>
        </p:txBody>
      </p:sp>
      <p:sp>
        <p:nvSpPr>
          <p:cNvPr id="11" name="QB_7_BD.136_1#9b58b8606?vja=1&amp;pid=029bd9a7d&amp;color=0,0,0&amp;vtp=1"/>
          <p:cNvSpPr/>
          <p:nvPr/>
        </p:nvSpPr>
        <p:spPr>
          <a:xfrm>
            <a:off x="722376" y="52726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12" name="QB_7_AN.137_1#9b58b8606.blank?vja=1&amp;pid=029bd9a7d&amp;color=0,0,0&amp;vpa=69&amp;vtp=1"/>
          <p:cNvSpPr/>
          <p:nvPr/>
        </p:nvSpPr>
        <p:spPr>
          <a:xfrm>
            <a:off x="1163701" y="5234559"/>
            <a:ext cx="10969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traditional</a:t>
            </a:r>
            <a:endParaRPr lang="en-US" altLang="zh-CN" sz="2000" dirty="0"/>
          </a:p>
        </p:txBody>
      </p:sp>
      <p:sp>
        <p:nvSpPr>
          <p:cNvPr id="13" name="QB_7_AS.138_1#9b58b8606?vja=1&amp;pid=029bd9a7d&amp;color=0,0,0&amp;vtp=1"/>
          <p:cNvSpPr/>
          <p:nvPr/>
        </p:nvSpPr>
        <p:spPr>
          <a:xfrm>
            <a:off x="722376" y="56558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句意见上一题解析。设空处作定语，修饰名词handicraft，应用形容词。故填traditional。</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18158f81a.fixed?vja=1&amp;pid=009e51229&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18158f81a.fixed?vja=1&amp;pid=009e51229&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Welcome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to</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the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unit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Reading</a:t>
            </a:r>
            <a:endParaRPr lang="en-US" altLang="zh-CN" sz="4400" dirty="0"/>
          </a:p>
        </p:txBody>
      </p:sp>
      <p:pic>
        <p:nvPicPr>
          <p:cNvPr id="4" name="C_4#18158f81a.fixed?vja=1&amp;pid=009e51229&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18158f81a.fixed?vja=1&amp;pid=009e51229&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39_1#60ccdc5b5?vja=1&amp;pid=843098308&amp;color=0,0,0&amp;vtp=1&amp;bt=1"/>
          <p:cNvSpPr/>
          <p:nvPr/>
        </p:nvSpPr>
        <p:spPr>
          <a:xfrm>
            <a:off x="722376" y="900000"/>
            <a:ext cx="10753344" cy="5248656"/>
          </a:xfrm>
          <a:prstGeom prst="rect">
            <a:avLst/>
          </a:prstGeom>
          <a:noFill/>
        </p:spPr>
        <p:txBody>
          <a:bodyPr wrap="square" lIns="0" tIns="0" rIns="0" bIns="0" rtlCol="0" anchor="t"/>
          <a:lstStyle/>
          <a:p>
            <a:pPr algn="ctr">
              <a:lnSpc>
                <a:spcPct val="123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[湖南长沙市一中2025高二月考]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O‘ahu,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Pū‘ōhala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Elementary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‘ōlelo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Hawai‘i,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Hawaiian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islands’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weighty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（火炬）</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security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‘ōlelo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Hawai‘i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generations.</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extinction.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‘ōlelo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Hawai‘i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enthusiasm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subjects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18,610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Hawaiian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islands.</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39_1#60ccdc5b5?vja=1&amp;pid=843098308&amp;color=0,0,0&amp;vtp=1&amp;bt=1"/>
          <p:cNvSpPr/>
          <p:nvPr/>
        </p:nvSpPr>
        <p:spPr>
          <a:xfrm>
            <a:off x="722376" y="900000"/>
            <a:ext cx="10753344" cy="3771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hundred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thousand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approximate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Solomon,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Hawaiian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Hawai‘i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Mānoa.“The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socializing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domains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desires.”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Fortunately,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Pū‘ōhala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Elementary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defending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‘ōlelo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Hawai‘i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platforms,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adulthood.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committed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recovering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#1.5</a:t>
            </a:r>
            <a:endParaRPr lang="en-US" altLang="zh-CN" sz="2000" dirty="0"/>
          </a:p>
        </p:txBody>
      </p:sp>
      <p:sp>
        <p:nvSpPr>
          <p:cNvPr id="3" name="QM_6_EX.140_1#60ccdc5b5?vja=1&amp;pid=843098308&amp;color=0,0,0&amp;vtp=1"/>
          <p:cNvSpPr/>
          <p:nvPr/>
        </p:nvSpPr>
        <p:spPr>
          <a:xfrm>
            <a:off x="722376" y="4712398"/>
            <a:ext cx="10753344" cy="1113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新闻报道。文章报道了瓦胡岛上普奥哈拉小学的学生学习母语夏威夷语的情景，他们肩负着保护和传承夏威夷语的责任。虽然夏威夷语曾濒临灭绝，但现在学生们将与前辈们一起，通过多种方式传承和推广夏威夷语。</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fa6f7b61a.fixed?vja=1&amp;pid=b8804e929&amp;color=100,146,38&amp;vtp=1"/>
          <p:cNvSpPr/>
          <p:nvPr/>
        </p:nvSpPr>
        <p:spPr>
          <a:xfrm>
            <a:off x="5367528" y="1106424"/>
            <a:ext cx="1453896" cy="795528"/>
          </a:xfrm>
          <a:prstGeom prst="rect">
            <a:avLst/>
          </a:prstGeom>
          <a:noFill/>
        </p:spPr>
        <p:txBody>
          <a:bodyPr wrap="square" lIns="0" tIns="0" rIns="0" bIns="0" rtlCol="0" anchor="ctr"/>
          <a:lstStyle/>
          <a:p>
            <a:pPr algn="ctr">
              <a:lnSpc>
                <a:spcPct val="130000"/>
              </a:lnSpc>
            </a:pPr>
            <a:r>
              <a:rPr lang="en-US" altLang="zh-CN" sz="20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选择性必修第三册</a:t>
            </a:r>
            <a:endParaRPr lang="en-US" altLang="zh-CN" sz="2000" dirty="0"/>
          </a:p>
        </p:txBody>
      </p:sp>
      <p:sp>
        <p:nvSpPr>
          <p:cNvPr id="3" name="C_2_BD#fa6f7b61a.fixed?vja=1&amp;pid=b8804e929&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Unit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4</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Protecting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our</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heritage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sites</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41_1#7c661f69d?vja=1&amp;pid=60ccdc5b5&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Pū‘ōhala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Elementary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42_1#7c661f69d.bracket?vja=1&amp;pid=60ccdc5b5&amp;color=0,0,0&amp;vpa=70&amp;vtp=1"/>
          <p:cNvSpPr/>
          <p:nvPr/>
        </p:nvSpPr>
        <p:spPr>
          <a:xfrm>
            <a:off x="8867839"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141_2#7c661f69d.choices?vja=1&amp;pid=60ccdc5b5&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A.Figure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O‘ahu.</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songs.</a:t>
            </a:r>
            <a:endParaRPr lang="en-US" altLang="zh-CN" sz="2000" dirty="0"/>
          </a:p>
        </p:txBody>
      </p:sp>
      <p:sp>
        <p:nvSpPr>
          <p:cNvPr id="5" name="QC_7_AS.143_1#7c661f69d?vja=1&amp;pid=60ccdc5b5&amp;color=0,0,0&amp;vtp=1"/>
          <p:cNvSpPr/>
          <p:nvPr/>
        </p:nvSpPr>
        <p:spPr>
          <a:xfrm>
            <a:off x="722376" y="2077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细节理解题。根据第二段中的“Still,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weighty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responsibility: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receive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torch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ensure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security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‘ōlelo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Hawai‘i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generations.”可知，学生的重要责任是接过传承的“火炬”，确保夏威夷语能安全地传给后代，即该校学生的使命是传承母语。故选C项。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44_1#1fe5124fc?vja=1&amp;pid=60ccdc5b5&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abandon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‘ōlelo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Hawai‘</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45_1#1fe5124fc.bracket?vja=1&amp;pid=60ccdc5b5&amp;color=0,0,0&amp;mp=1&amp;vpa=71&amp;vtp=1"/>
          <p:cNvSpPr/>
          <p:nvPr/>
        </p:nvSpPr>
        <p:spPr>
          <a:xfrm>
            <a:off x="665645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144_2#1fe5124fc.choices?vja=1&amp;pid=60ccdc5b5&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situation.</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enthusiasm.</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endParaRPr lang="en-US" altLang="zh-CN" sz="2000" dirty="0"/>
          </a:p>
        </p:txBody>
      </p:sp>
      <p:sp>
        <p:nvSpPr>
          <p:cNvPr id="5" name="QC_7_AS.146_1#1fe5124fc?vja=1&amp;pid=60ccdc5b5&amp;color=0,0,0&amp;vtp=1"/>
          <p:cNvSpPr/>
          <p:nvPr/>
        </p:nvSpPr>
        <p:spPr>
          <a:xfrm>
            <a:off x="722376" y="2077847"/>
            <a:ext cx="10753344" cy="1532509"/>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encouraged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subjects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believed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assist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achieving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work.”可知，学生长大后被鼓励专注于“更有用”的学科并使用英语，原因是人们认为这有助于他们在工作中取得成功，由此可知，职业发展是学生放弃夏威夷语的原因。</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47_1#a2a00a541?vja=1&amp;pid=60ccdc5b5&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‘ōlelo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Hawai‘i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Solomon?(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48_1#a2a00a541.bracket?vja=1&amp;pid=60ccdc5b5&amp;color=0,0,0&amp;vpa=72&amp;vtp=1"/>
          <p:cNvSpPr/>
          <p:nvPr/>
        </p:nvSpPr>
        <p:spPr>
          <a:xfrm>
            <a:off x="99775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147_2#a2a00a541.choices?vja=1&amp;pid=60ccdc5b5&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hundred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thousand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speakers.</a:t>
            </a:r>
            <a:endParaRPr lang="en-US" altLang="zh-CN" sz="2000" dirty="0"/>
          </a:p>
        </p:txBody>
      </p:sp>
      <p:sp>
        <p:nvSpPr>
          <p:cNvPr id="5" name="QC_7_AS.149_1#a2a00a541?vja=1&amp;pid=60ccdc5b5&amp;color=0,0,0&amp;vtp=1"/>
          <p:cNvSpPr/>
          <p:nvPr/>
        </p:nvSpPr>
        <p:spPr>
          <a:xfrm>
            <a:off x="722376" y="2077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2016,</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18,610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Hawaiian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speakers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islands.”以及第四段中的One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hundred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thousand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approximate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speakers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consider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safe可知，2016年夏威夷语使用者仅18,610人，而所罗门教授认为有10万左右的使用者才能确保这门语言是安全的。由此可知，该语言目前需要更多使用者才能达到安全状态。故选C项。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0_1#b066f2690?vja=1&amp;pid=60ccdc5b5&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‘ōlelo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Hawai‘</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1_1#b066f2690.bracket?vja=1&amp;pid=60ccdc5b5&amp;color=0,0,0&amp;vpa=73&amp;vtp=1"/>
          <p:cNvSpPr/>
          <p:nvPr/>
        </p:nvSpPr>
        <p:spPr>
          <a:xfrm>
            <a:off x="8507603"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50_2#b066f2690.choices?vja=1&amp;pid=60ccdc5b5&amp;color=0,0,0&amp;vtp=1"/>
          <p:cNvSpPr/>
          <p:nvPr/>
        </p:nvSpPr>
        <p:spPr>
          <a:xfrm>
            <a:off x="722376" y="1272159"/>
            <a:ext cx="10753344" cy="347853"/>
          </a:xfrm>
          <a:prstGeom prst="rect">
            <a:avLst/>
          </a:prstGeom>
          <a:noFill/>
        </p:spPr>
        <p:txBody>
          <a:bodyPr wrap="square" lIns="0" tIns="0" rIns="0" bIns="0" rtlCol="0" anchor="t"/>
          <a:lstStyle/>
          <a:p>
            <a:pPr>
              <a:lnSpc>
                <a:spcPct val="125000"/>
              </a:lnSpc>
              <a:tabLst>
                <a:tab pos="2675255" algn="l"/>
                <a:tab pos="5566410" algn="l"/>
                <a:tab pos="8178165"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Worried.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Optimistic.</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Unclear.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.Reserved.</a:t>
            </a:r>
            <a:endParaRPr lang="en-US" altLang="zh-CN" sz="2000" dirty="0"/>
          </a:p>
        </p:txBody>
      </p:sp>
      <p:sp>
        <p:nvSpPr>
          <p:cNvPr id="5" name="QC_7_AS.152_1#b066f2690?vja=1&amp;pid=60ccdc5b5&amp;color=0,0,0&amp;vtp=1"/>
          <p:cNvSpPr/>
          <p:nvPr/>
        </p:nvSpPr>
        <p:spPr>
          <a:xfrm>
            <a:off x="722376" y="1696847"/>
            <a:ext cx="10753344" cy="2675509"/>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推理判断题。根据最后一段“Fortunately,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Pū‘ōhala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Elementary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responsibility</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committed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recovering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previous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generations,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hopes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tter.”可知，作者明确指出了夏威夷语未来的希望信号：普奥哈拉小学的孩子们将肩负起保护和传承夏威夷语的责任，让更多人有机会接触夏威夷语，并努力让这门语言成为一项实用技能，他们和前辈们都怀揣着让这门语言变得更好的希望，由此可推知，作者对夏威夷语的未来持积极乐观的态度。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53_1#3ef8522fb?vja=1&amp;pid=843098308&amp;color=0,0,0&amp;vtp=1&amp;bt=1"/>
          <p:cNvSpPr/>
          <p:nvPr/>
        </p:nvSpPr>
        <p:spPr>
          <a:xfrm>
            <a:off x="722376" y="900000"/>
            <a:ext cx="10753344" cy="4572000"/>
          </a:xfrm>
          <a:prstGeom prst="rect">
            <a:avLst/>
          </a:prstGeom>
          <a:noFill/>
        </p:spPr>
        <p:txBody>
          <a:bodyPr wrap="square" lIns="0" tIns="0" rIns="0" bIns="0" rtlCol="0" anchor="t"/>
          <a:lstStyle/>
          <a:p>
            <a:pPr algn="ctr">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[陕西汉中多校联考2025高二期中]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beneath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Swandro,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archaeological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（考古的）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Scotland,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Iron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archaeologists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conduct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investigations,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Coastal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erosion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（侵蚀）</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frequent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destroyed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UNESCO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estimates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archaeological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policymakers’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agenda.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Council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Monuments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declare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emergency.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major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barrier,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archaeology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typically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53_1#3ef8522fb?vja=1&amp;pid=843098308&amp;color=0,0,0&amp;vtp=1&amp;bt=1"/>
          <p:cNvSpPr/>
          <p:nvPr/>
        </p:nvSpPr>
        <p:spPr>
          <a:xfrm>
            <a:off x="722376" y="900000"/>
            <a:ext cx="10753344" cy="4497388"/>
          </a:xfrm>
          <a:prstGeom prst="rect">
            <a:avLst/>
          </a:prstGeom>
          <a:noFill/>
        </p:spPr>
        <p:txBody>
          <a:bodyPr wrap="square" lIns="0" tIns="0" rIns="0" bIns="0" rtlCol="0" anchor="t"/>
          <a:lstStyle/>
          <a:p>
            <a:pPr algn="just">
              <a:lnSpc>
                <a:spcPct val="124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doom</a:t>
            </a:r>
            <a:r>
              <a:rPr lang="en-US" altLang="zh-CN" sz="20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gloom</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temperatures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unexpectedly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droughts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carvings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1850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uncovered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Skara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Neolithic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Scotland,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beneath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dunes.</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Archaeologists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institutions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answer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abandoned?”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justify.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unavoidably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tourism.</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landscapes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Mairi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Davies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Scotland,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organization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preservation.“Sites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Swandro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unavoidable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Davies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#1.5</a:t>
            </a:r>
            <a:endParaRPr lang="en-US" altLang="zh-CN" sz="2000" dirty="0"/>
          </a:p>
        </p:txBody>
      </p:sp>
      <p:sp>
        <p:nvSpPr>
          <p:cNvPr id="3" name="QM_6_EX.154_1#3ef8522fb?vja=1&amp;pid=843098308&amp;color=0,0,0&amp;vtp=1"/>
          <p:cNvSpPr/>
          <p:nvPr/>
        </p:nvSpPr>
        <p:spPr>
          <a:xfrm>
            <a:off x="722376" y="5435536"/>
            <a:ext cx="10753344" cy="727075"/>
          </a:xfrm>
          <a:prstGeom prst="rect">
            <a:avLst/>
          </a:prstGeom>
          <a:noFill/>
        </p:spPr>
        <p:txBody>
          <a:bodyPr wrap="square" lIns="0" tIns="0" rIns="0" bIns="0" rtlCol="0" anchor="t"/>
          <a:lstStyle/>
          <a:p>
            <a:pPr algn="l">
              <a:lnSpc>
                <a:spcPct val="124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本文是一篇说明文。文章主要介绍了气候变化对全球考古遗址的多方面影响、当前保护工作面临的困境，以及相关的应对思路与探索。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5_1#826eeebf5?vja=1&amp;pid=3ef8522fb&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major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Swandro?(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6_1#826eeebf5.bracket?vja=1&amp;pid=3ef8522fb&amp;color=0,0,0&amp;vpa=74&amp;vtp=1"/>
          <p:cNvSpPr/>
          <p:nvPr/>
        </p:nvSpPr>
        <p:spPr>
          <a:xfrm>
            <a:off x="7686739"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155_2#826eeebf5.choices?vja=1&amp;pid=3ef8522fb&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inaccessible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outsiders.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B.Shortage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qualified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archaeologists.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C.Environmental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D.Insufficient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archaeological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a:t>
            </a:r>
            <a:endParaRPr lang="en-US" altLang="zh-CN" sz="2000" dirty="0"/>
          </a:p>
        </p:txBody>
      </p:sp>
      <p:sp>
        <p:nvSpPr>
          <p:cNvPr id="5" name="QC_7_AS.157_1#826eeebf5?vja=1&amp;pid=3ef8522fb&amp;color=0,0,0&amp;vtp=1"/>
          <p:cNvSpPr/>
          <p:nvPr/>
        </p:nvSpPr>
        <p:spPr>
          <a:xfrm>
            <a:off x="722376" y="2839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细节理解题。根据第一段中的“Coastal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erosion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levels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frequent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storms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destroyed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valuable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remaining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disappear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years.”可知，海平面上升和风暴导致的海岸侵蚀正威胁着这处考古遗址的存续，即由气候变化相关因素带来的环境破坏是该考古遗址面临的主要问题。故选C项。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8_1#d21952812?vja=1&amp;pid=3ef8522fb&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Swandro?(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9_1#d21952812.bracket?vja=1&amp;pid=3ef8522fb&amp;color=0,0,0&amp;vpa=75&amp;vtp=1"/>
          <p:cNvSpPr/>
          <p:nvPr/>
        </p:nvSpPr>
        <p:spPr>
          <a:xfrm>
            <a:off x="9620504"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58_2#d21952812.choices?vja=1&amp;pid=3ef8522fb&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government.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B.Strong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developers.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awareness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significance.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D.Limited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climate-related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threats.</a:t>
            </a:r>
            <a:endParaRPr lang="en-US" altLang="zh-CN" sz="2000" dirty="0"/>
          </a:p>
        </p:txBody>
      </p:sp>
      <p:sp>
        <p:nvSpPr>
          <p:cNvPr id="5" name="QC_7_AS.160_1#d21952812?vja=1&amp;pid=3ef8522fb&amp;color=0,0,0&amp;vtp=1"/>
          <p:cNvSpPr/>
          <p:nvPr/>
        </p:nvSpPr>
        <p:spPr>
          <a:xfrm>
            <a:off x="722376" y="2839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细节理解题。根据第二段中的“Funding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remains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major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barrier,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archaeology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typically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financed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developers,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comparable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funding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stream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exists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threats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driven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change.”可知，保护此类文化遗址的困难之处在于缺乏应对气候变化相关威胁的资金支持。故选D项。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1_1#c92845319?vja=1&amp;pid=3ef8522fb&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2_1#c92845319.bracket?vja=1&amp;pid=3ef8522fb&amp;color=0,0,0&amp;vpa=76&amp;vtp=1"/>
          <p:cNvSpPr/>
          <p:nvPr/>
        </p:nvSpPr>
        <p:spPr>
          <a:xfrm>
            <a:off x="9193276"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61_2#c92845319.choices?vja=1&amp;pid=3ef8522fb&amp;color=0,0,0&amp;vtp=1"/>
          <p:cNvSpPr/>
          <p:nvPr/>
        </p:nvSpPr>
        <p:spPr>
          <a:xfrm>
            <a:off x="722376" y="1272159"/>
            <a:ext cx="10753344" cy="347853"/>
          </a:xfrm>
          <a:prstGeom prst="rect">
            <a:avLst/>
          </a:prstGeom>
          <a:noFill/>
        </p:spPr>
        <p:txBody>
          <a:bodyPr wrap="square" lIns="0" tIns="0" rIns="0" bIns="0" rtlCol="0" anchor="t"/>
          <a:lstStyle/>
          <a:p>
            <a:pPr>
              <a:lnSpc>
                <a:spcPct val="125000"/>
              </a:lnSpc>
              <a:tabLst>
                <a:tab pos="2332355" algn="l"/>
                <a:tab pos="5515610" algn="l"/>
                <a:tab pos="8279765"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Ruin.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Hopelessness.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Prejudice.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a:t>
            </a:r>
            <a:endParaRPr lang="en-US" altLang="zh-CN" sz="2000" dirty="0"/>
          </a:p>
        </p:txBody>
      </p:sp>
      <p:sp>
        <p:nvSpPr>
          <p:cNvPr id="5" name="QC_7_AS.163_1#c92845319?vja=1&amp;pid=3ef8522fb&amp;color=0,0,0&amp;vtp=1"/>
          <p:cNvSpPr/>
          <p:nvPr/>
        </p:nvSpPr>
        <p:spPr>
          <a:xfrm>
            <a:off x="722376" y="1696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词义猜测题。前文提到遗址面临环境破坏、保护资金短缺等困境，而第三段开头“Still,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loom.”表转折，随后举例说明气候变化也会出人意料地带来新发现。结合画线部分前的否定词not及后文语境可推知，画线部分应与后文的意外发现形成对比，表示“绝望，悲观”，与Hopelessness意思相近。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63_2#c92845319?vja=1&amp;pid=3ef8522fb&amp;color=0,0,0&amp;mp=1&amp;vtp=1&amp;bt=1"/>
          <p:cNvSpPr/>
          <p:nvPr/>
        </p:nvSpPr>
        <p:spPr>
          <a:xfrm>
            <a:off x="722376" y="900000"/>
            <a:ext cx="10753344" cy="4542409"/>
          </a:xfrm>
          <a:prstGeom prst="rect">
            <a:avLst/>
          </a:prstGeom>
          <a:noFill/>
        </p:spPr>
        <p:txBody>
          <a:bodyPr wrap="square" lIns="0" tIns="0" rIns="0" bIns="0" rtlCol="0" anchor="t"/>
          <a:lstStyle/>
          <a:p>
            <a:pPr algn="just">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方法总结</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词义猜测题的常用解法</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解词义猜测题的核心是“紧扣上下文”，优先寻找句内或句间的显性线索（如关联词、解释、举例），再结合构词法或语境逻辑辅助推断，以下是常用的解题方法：</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（1）根据同义/近义关系猜测</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如果生词前后出现由并列连词（如and、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as等）连接的同义词、近义词，可通过这些词推断生词含义。</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（2）根据反义/对比关系猜测</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若句中存在否定词、表转折的词（如but、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yet等）或表对比的短语（如instead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contrary等），可通过前后内容的对比推断生词含义，如本题可根据not推断画线部分与后文的意外发现形成对比。</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（3）根据解释说明/定义猜测</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文中有时会通过定语从句、同位语或破折号、括号等，对画线词进行直接解释。</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459ef190b.fixed?vja=1&amp;pid=009e51229&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459ef190b.fixed?vja=1&amp;pid=009e51229&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Welcome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to</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the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unit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Reading</a:t>
            </a:r>
            <a:endParaRPr lang="en-US" altLang="zh-CN" sz="4400" dirty="0"/>
          </a:p>
        </p:txBody>
      </p:sp>
      <p:pic>
        <p:nvPicPr>
          <p:cNvPr id="4" name="C_4#459ef190b.fixed?vja=1&amp;pid=009e51229&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459ef190b.fixed?vja=1&amp;pid=009e51229&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63_3#c92845319?vja=1&amp;pid=3ef8522fb&amp;color=0,0,0&amp;mp=1&amp;vtp=1&amp;bt=1"/>
          <p:cNvSpPr/>
          <p:nvPr/>
        </p:nvSpPr>
        <p:spPr>
          <a:xfrm>
            <a:off x="722376" y="896112"/>
            <a:ext cx="10753344" cy="4161409"/>
          </a:xfrm>
          <a:prstGeom prst="rect">
            <a:avLst/>
          </a:prstGeom>
          <a:noFill/>
        </p:spPr>
        <p:txBody>
          <a:bodyPr wrap="square" lIns="0" tIns="0" rIns="0" bIns="0" rtlCol="0" anchor="t"/>
          <a:lstStyle/>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（4）根据举例说明猜测</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如果生词后出现举例（如such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like等引出的例子），可通过例子的共性特征推断画线词含义。</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（5）根据因果关系猜测</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若句中存在表示因果关系的词或短语（如because、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therefore、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result等），可通过因果逻辑推断生词含义。</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（6）根据构词法猜测</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通过词根、前缀、后缀等构词法知识推断生词含义，例如前缀un-表否定；后缀-less表“无</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的”；前缀bi-表“两次；双”。</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（7）根据上下文语境猜测</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若以上线索不明显，应结合全文主旨、作者态度或前后句之间的逻辑关系综合推断。</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4_1#4b14fab29?vja=1&amp;pid=3ef8522fb&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Mairi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Davies’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5_1#4b14fab29.bracket?vja=1&amp;pid=3ef8522fb&amp;color=0,0,0&amp;vpa=77&amp;vtp=1"/>
          <p:cNvSpPr/>
          <p:nvPr/>
        </p:nvSpPr>
        <p:spPr>
          <a:xfrm>
            <a:off x="6835839"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64_2#4b14fab29.choices?vja=1&amp;pid=3ef8522fb&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A.Preserving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documenting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C.Establishing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relics.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.Continuously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institutions’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endParaRPr lang="en-US" altLang="zh-CN" sz="2000" dirty="0"/>
          </a:p>
        </p:txBody>
      </p:sp>
      <p:sp>
        <p:nvSpPr>
          <p:cNvPr id="5" name="QC_7_AS.166_1#4b14fab29?vja=1&amp;pid=3ef8522fb&amp;color=0,0,0&amp;vtp=1"/>
          <p:cNvSpPr/>
          <p:nvPr/>
        </p:nvSpPr>
        <p:spPr>
          <a:xfrm>
            <a:off x="722376" y="2077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细节理解题。根据最后一段中的“‘Sites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Swandro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technologies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record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generations.It’s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discuss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prepare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unavoidable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losses,’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Davies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adds.”可知，梅丽·戴维斯建议面对遗产损失，应利用技术为遭受威胁的遗址创建数字记录，以应对不可避免的损失。故选B项。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e2e0492d6?vja=1&amp;pid=843098308&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6_BD#e2e0492d6?vja=1&amp;pid=843098308&amp;color=0,0,0&amp;tib=255,255,255&amp;iip=1&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6_BD#e2e0492d6?vja=1&amp;pid=843098308&amp;color=0,0,0&amp;vtp=1"/>
          <p:cNvSpPr/>
          <p:nvPr/>
        </p:nvSpPr>
        <p:spPr>
          <a:xfrm>
            <a:off x="722377" y="1737184"/>
            <a:ext cx="10749631" cy="1871853"/>
          </a:xfrm>
          <a:prstGeom prst="rect">
            <a:avLst/>
          </a:prstGeom>
          <a:noFill/>
        </p:spPr>
        <p:txBody>
          <a:bodyPr wrap="square" lIns="0" tIns="0" rIns="0" bIns="0" rtlCol="0" anchor="t"/>
          <a:lstStyle/>
          <a:p>
            <a:pPr algn="l">
              <a:lnSpc>
                <a:spcPct val="125000"/>
              </a:lnSpc>
            </a:pP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1&amp;</a:t>
            </a: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estimate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.估计；估算</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&amp;2&amp;</a:t>
            </a: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20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进阶词汇</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1.comparable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.类似的；可比较的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2.unexpectedly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adv</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.出乎意料地，意外地</a:t>
            </a:r>
            <a:endParaRPr lang="en-US" altLang="zh-CN" sz="100" dirty="0"/>
          </a:p>
        </p:txBody>
      </p:sp>
      <p:pic>
        <p:nvPicPr>
          <p:cNvPr id="6" name="P_6_BD#e2e0492d6?vja=1&amp;pid=843098308&amp;color=0,0,0&amp;tib=255,255,255&amp;iip=2&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2625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7_1#d176b922a?vja=1&amp;pid=bf0d04402&amp;color=0,0,0&amp;vtp=1&amp;bt=1"/>
          <p:cNvSpPr/>
          <p:nvPr/>
        </p:nvSpPr>
        <p:spPr>
          <a:xfrm>
            <a:off x="722376" y="900000"/>
            <a:ext cx="10753344" cy="457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[江苏南通2024高二月考]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marvels.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proud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ancestors.1.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essential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legacy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ancestors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backgrounds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cultures.</a:t>
            </a:r>
            <a:endParaRPr lang="en-US" altLang="zh-CN" sz="2000" dirty="0"/>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Barrier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Reef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reef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pollution.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rainforest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tropical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rainforest,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regulating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deforestation</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agriculture.</a:t>
            </a:r>
            <a:endParaRPr lang="en-US" altLang="zh-CN" sz="2000" dirty="0"/>
          </a:p>
          <a:p>
            <a:pPr algn="just">
              <a:lnSpc>
                <a:spcPct val="125000"/>
              </a:lnSpc>
            </a:pPr>
            <a:endParaRPr lang="en-US" altLang="zh-CN" sz="2000" dirty="0"/>
          </a:p>
        </p:txBody>
      </p:sp>
      <p:sp>
        <p:nvSpPr>
          <p:cNvPr id="3" name="QM_6_AN.168_1#d176b922a.blank?vja=1&amp;pid=bf0d04402&amp;color=0,0,0&amp;vpa=78&amp;vtp=1"/>
          <p:cNvSpPr/>
          <p:nvPr/>
        </p:nvSpPr>
        <p:spPr>
          <a:xfrm>
            <a:off x="7166483" y="1623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4" name="QM_6_AN.169_1#d176b922a.blank?vja=1&amp;pid=bf0d04402&amp;color=0,0,0&amp;vpa=79&amp;vtp=1"/>
          <p:cNvSpPr/>
          <p:nvPr/>
        </p:nvSpPr>
        <p:spPr>
          <a:xfrm>
            <a:off x="5893308" y="3147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5" name="QM_6_AN.170_1#d176b922a.blank?vja=1&amp;pid=bf0d04402&amp;color=0,0,0&amp;vpa=80&amp;vtp=1"/>
          <p:cNvSpPr/>
          <p:nvPr/>
        </p:nvSpPr>
        <p:spPr>
          <a:xfrm>
            <a:off x="1468501" y="3909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7_1#d176b922a?vja=1&amp;pid=bf0d04402&amp;color=0,0,0&amp;vtp=1&amp;bt=1"/>
          <p:cNvSpPr/>
          <p:nvPr/>
        </p:nvSpPr>
        <p:spPr>
          <a:xfrm>
            <a:off x="722376" y="900000"/>
            <a:ext cx="10753344" cy="1485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Danger.4.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organizations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endParaRPr lang="en-US" altLang="zh-CN" sz="2000" dirty="0"/>
          </a:p>
          <a:p>
            <a:pPr>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sz="2000" dirty="0"/>
          </a:p>
        </p:txBody>
      </p:sp>
      <p:sp>
        <p:nvSpPr>
          <p:cNvPr id="3" name="QM_6_BD.172_1#d176b922a?vja=1&amp;pid=bf0d04402&amp;color=0,0,0&amp;vtp=1"/>
          <p:cNvSpPr/>
          <p:nvPr/>
        </p:nvSpPr>
        <p:spPr>
          <a:xfrm>
            <a:off x="722376" y="2426398"/>
            <a:ext cx="10753344" cy="2628202"/>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B.Choose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lifestyles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responsible.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D.Unfortunately,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threat.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incredible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preservation.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enjoyment.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2000" dirty="0"/>
          </a:p>
        </p:txBody>
      </p:sp>
      <p:sp>
        <p:nvSpPr>
          <p:cNvPr id="4" name="QM_6_EX.174_1#d176b922a?vja=1&amp;pid=bf0d04402&amp;color=0,0,0&amp;vtp=1"/>
          <p:cNvSpPr/>
          <p:nvPr/>
        </p:nvSpPr>
        <p:spPr>
          <a:xfrm>
            <a:off x="722376" y="5093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本文是一篇议论文。文章论述了世界上的自然遗产和文化遗产对于我们的重要意义，指出它们很多都面临着危险，呼吁我们采取行动，共同努力，保护这些珍贵的遗产。</a:t>
            </a:r>
            <a:endParaRPr lang="en-US" altLang="zh-CN" sz="2000" dirty="0"/>
          </a:p>
        </p:txBody>
      </p:sp>
      <p:sp>
        <p:nvSpPr>
          <p:cNvPr id="5" name="QM_6_AN.171_1#d176b922a.blank?vja=1&amp;pid=bf0d04402&amp;color=0,0,0&amp;vpa=81&amp;vtp=1"/>
          <p:cNvSpPr/>
          <p:nvPr/>
        </p:nvSpPr>
        <p:spPr>
          <a:xfrm>
            <a:off x="5397627" y="1242900"/>
            <a:ext cx="198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6" name="QM_6_AN.173_1#d176b922a.blank?vja=1&amp;pid=bf0d04402&amp;color=0,0,0&amp;vpa=82&amp;vtp=1"/>
          <p:cNvSpPr/>
          <p:nvPr/>
        </p:nvSpPr>
        <p:spPr>
          <a:xfrm>
            <a:off x="5465128" y="2004900"/>
            <a:ext cx="212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
                                            <p:bg/>
                                          </p:spTgt>
                                        </p:tgtEl>
                                        <p:attrNameLst>
                                          <p:attrName>style.visibility</p:attrName>
                                        </p:attrNameLst>
                                      </p:cBhvr>
                                      <p:to>
                                        <p:strVal val="visible"/>
                                      </p:to>
                                    </p:set>
                                    <p:animEffect transition="in" filter="fade">
                                      <p:cBhvr>
                                        <p:cTn id="23" dur="500"/>
                                        <p:tgtEl>
                                          <p:spTgt spid="4">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
                                            <p:txEl>
                                              <p:pRg st="0" end="0"/>
                                            </p:txEl>
                                          </p:spTgt>
                                        </p:tgtEl>
                                        <p:attrNameLst>
                                          <p:attrName>style.visibility</p:attrName>
                                        </p:attrNameLst>
                                      </p:cBhvr>
                                      <p:to>
                                        <p:strVal val="visible"/>
                                      </p:to>
                                    </p:set>
                                    <p:animEffect transition="in" filter="fade">
                                      <p:cBhvr>
                                        <p:cTn id="26"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75_1#91455439c?vja=1&amp;pid=d176b922a&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76_1#91455439c.blank?vja=1&amp;pid=d176b922a&amp;color=0,0,0&amp;vpa=83&amp;vtp=1"/>
          <p:cNvSpPr/>
          <p:nvPr/>
        </p:nvSpPr>
        <p:spPr>
          <a:xfrm>
            <a:off x="1024001" y="8580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4" name="QB_7_AS.177_1#91455439c?vja=1&amp;pid=d176b922a&amp;color=0,0,0&amp;vtp=1"/>
          <p:cNvSpPr/>
          <p:nvPr/>
        </p:nvSpPr>
        <p:spPr>
          <a:xfrm>
            <a:off x="722376" y="1315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上文提到有无数的地方让我们为祖先感到骄傲，下文“They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essential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generations.”提到它们对后代也很重要，G项</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（但这些地方不仅对我们自己的享受很重要）符合语境，与上文存在转折关系，且引出下文，其中的not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important呼应下文的also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essential。故选G项。</a:t>
            </a:r>
            <a:endParaRPr lang="en-US" altLang="zh-CN" sz="2200" dirty="0"/>
          </a:p>
        </p:txBody>
      </p:sp>
      <p:sp>
        <p:nvSpPr>
          <p:cNvPr id="5" name="QB_7_BD.178_1#4eb537e64?vja=1&amp;pid=d176b922a&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79_1#4eb537e64.blank?vja=1&amp;pid=d176b922a&amp;color=0,0,0&amp;vpa=84&amp;vtp=1"/>
          <p:cNvSpPr/>
          <p:nvPr/>
        </p:nvSpPr>
        <p:spPr>
          <a:xfrm>
            <a:off x="1024001" y="2846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B_7_AS.180_1#4eb537e64?vja=1&amp;pid=d176b922a&amp;color=0,0,0&amp;vtp=1"/>
          <p:cNvSpPr/>
          <p:nvPr/>
        </p:nvSpPr>
        <p:spPr>
          <a:xfrm>
            <a:off x="722376" y="3309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上文“Heritage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inspire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us.”提到遗产对我们的激励作用，A项</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（它能给予我们对未来的希望）承接上文，具体指出它如何激励人们，且符合本段每两句介绍一项遗产的意义的行文逻辑。故选A项。</a:t>
            </a:r>
            <a:endParaRPr lang="en-US" altLang="zh-CN" sz="2200" dirty="0"/>
          </a:p>
        </p:txBody>
      </p:sp>
      <p:sp>
        <p:nvSpPr>
          <p:cNvPr id="8" name="QB_7_BD.181_1#ded74fe56?vja=1&amp;pid=d176b922a&amp;color=0,0,0&amp;vtp=1"/>
          <p:cNvSpPr/>
          <p:nvPr/>
        </p:nvSpPr>
        <p:spPr>
          <a:xfrm>
            <a:off x="722376" y="4497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7_AN.182_1#ded74fe56.blank?vja=1&amp;pid=d176b922a&amp;color=0,0,0&amp;vpa=85&amp;vtp=1"/>
          <p:cNvSpPr/>
          <p:nvPr/>
        </p:nvSpPr>
        <p:spPr>
          <a:xfrm>
            <a:off x="1024001" y="44598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B_7_AS.183_1#ded74fe56?vja=1&amp;pid=d176b922a&amp;color=0,0,0&amp;vtp=1"/>
          <p:cNvSpPr/>
          <p:nvPr/>
        </p:nvSpPr>
        <p:spPr>
          <a:xfrm>
            <a:off x="722376" y="49226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设空处为本段主旨句。下文具体介绍了大堡礁和亚马孙雨林正受到人类活动和气候变化等的威胁，D项（不幸的是，它们中有许多正受到威胁）符合语境，可作为段落主题句统领下文内容，其中的under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threat和下文的at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risk呼应。故选D项。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84_1#abb0ca5e1?vja=1&amp;pid=d176b922a&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85_1#abb0ca5e1.blank?vja=1&amp;pid=d176b922a&amp;color=0,0,0&amp;vpa=86&amp;vtp=1"/>
          <p:cNvSpPr/>
          <p:nvPr/>
        </p:nvSpPr>
        <p:spPr>
          <a:xfrm>
            <a:off x="1049401" y="858013"/>
            <a:ext cx="198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4" name="QB_7_AS.186_1#abb0ca5e1?vja=1&amp;pid=d176b922a&amp;color=0,0,0&amp;vtp=1"/>
          <p:cNvSpPr/>
          <p:nvPr/>
        </p:nvSpPr>
        <p:spPr>
          <a:xfrm>
            <a:off x="722376" y="1315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本段开头建议我们尽自己的一份力量来帮助保护这些遗址，空前“Learn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Danger.”建议多了解濒危世界遗产名录，F项（你了解得越多，你在保护方面做得就越好）符合语境，指出这样做的好处，承接上文，且与本段主题相符。故选F项。</a:t>
            </a:r>
            <a:endParaRPr lang="en-US" altLang="zh-CN" sz="2200" dirty="0"/>
          </a:p>
        </p:txBody>
      </p:sp>
      <p:sp>
        <p:nvSpPr>
          <p:cNvPr id="5" name="QB_7_BD.187_1#9484fdb06?vja=1&amp;pid=d176b922a&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88_1#9484fdb06.blank?vja=1&amp;pid=d176b922a&amp;color=0,0,0&amp;vpa=87&amp;vtp=1"/>
          <p:cNvSpPr/>
          <p:nvPr/>
        </p:nvSpPr>
        <p:spPr>
          <a:xfrm>
            <a:off x="1036701" y="2846959"/>
            <a:ext cx="212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7" name="QB_7_AS.189_1#9484fdb06?vja=1&amp;pid=d176b922a&amp;color=0,0,0&amp;vtp=1"/>
          <p:cNvSpPr/>
          <p:nvPr/>
        </p:nvSpPr>
        <p:spPr>
          <a:xfrm>
            <a:off x="722376" y="3309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上文“Together,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difference.”指出齐心协力可以带来影响，E项</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（让我们共同努力，保护这些不可思议的遗址）符合语境，发出倡议，呼吁共同保护这些遗址，承接上文。故选E项。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22ed6ae79?vja=1&amp;pid=bf0d04402&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6_BD#22ed6ae79?vja=1&amp;pid=bf0d04402&amp;color=0,0,0&amp;tib=255,255,255&amp;iip=3&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6_BD#22ed6ae79?vja=1&amp;pid=bf0d04402&amp;color=0,0,0&amp;vtp=1"/>
          <p:cNvSpPr/>
          <p:nvPr/>
        </p:nvSpPr>
        <p:spPr>
          <a:xfrm>
            <a:off x="722377" y="1737184"/>
            <a:ext cx="10749631" cy="1871853"/>
          </a:xfrm>
          <a:prstGeom prst="rect">
            <a:avLst/>
          </a:prstGeom>
          <a:noFill/>
        </p:spPr>
        <p:txBody>
          <a:bodyPr wrap="square" lIns="0" tIns="0" rIns="0" bIns="0" rtlCol="0" anchor="t"/>
          <a:lstStyle/>
          <a:p>
            <a:pPr algn="l">
              <a:lnSpc>
                <a:spcPct val="125000"/>
              </a:lnSpc>
            </a:pP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3&amp;</a:t>
            </a: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进阶词汇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1.countless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.无数的；数不胜数的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2.legacy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.遗产</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3.regulate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.调节，控制（速度、压力、温度等）</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4.deforestation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.毁林；滥伐森林</a:t>
            </a:r>
            <a:endParaRPr lang="en-US" altLang="zh-CN" sz="100" dirty="0"/>
          </a:p>
        </p:txBody>
      </p:sp>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ce6edb44d.fixed?vja=1&amp;pid=d7d474e17&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ce6edb44d.fixed?vja=1&amp;pid=d7d474e17&amp;color=255,255,255&amp;vtp=1"/>
          <p:cNvSpPr/>
          <p:nvPr/>
        </p:nvSpPr>
        <p:spPr>
          <a:xfrm>
            <a:off x="0" y="3142488"/>
            <a:ext cx="12188952" cy="1341120"/>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usage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Integrated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skills</a:t>
            </a:r>
            <a:endParaRPr lang="en-US" altLang="zh-CN" sz="4400" dirty="0"/>
          </a:p>
        </p:txBody>
      </p:sp>
      <p:pic>
        <p:nvPicPr>
          <p:cNvPr id="4" name="C_4#ce6edb44d.fixed?vja=1&amp;pid=d7d474e17&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ce6edb44d.fixed?vja=1&amp;pid=d7d474e17&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4485802b0?vja=1&amp;pid=6a1fcadb2&amp;color=0,0,0&amp;vtp=1&amp;bt=1"/>
          <p:cNvSpPr/>
          <p:nvPr/>
        </p:nvSpPr>
        <p:spPr>
          <a:xfrm>
            <a:off x="722376" y="896112"/>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just"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1.Despite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fact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that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geographical</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（divide）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random,</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various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cultures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begin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emerge.</a:t>
            </a:r>
            <a:endParaRPr lang="en-US" altLang="zh-CN" sz="2000" dirty="0"/>
          </a:p>
        </p:txBody>
      </p:sp>
      <p:sp>
        <p:nvSpPr>
          <p:cNvPr id="4" name="QB_6_AN.191_1#4485802b0.blank?vja=1&amp;pid=6a1fcadb2&amp;color=0,0,0&amp;vpa=88&amp;vtp=1"/>
          <p:cNvSpPr/>
          <p:nvPr/>
        </p:nvSpPr>
        <p:spPr>
          <a:xfrm>
            <a:off x="5334953" y="1239012"/>
            <a:ext cx="873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division</a:t>
            </a:r>
            <a:endParaRPr lang="en-US" altLang="zh-CN" sz="2000" dirty="0"/>
          </a:p>
        </p:txBody>
      </p:sp>
      <p:sp>
        <p:nvSpPr>
          <p:cNvPr id="5" name="QB_6_AS.192_1#f2f607ae7?vja=1&amp;pid=6a1fcadb2&amp;color=0,0,0&amp;vtp=1"/>
          <p:cNvSpPr/>
          <p:nvPr/>
        </p:nvSpPr>
        <p:spPr>
          <a:xfrm>
            <a:off x="722376" y="2077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句意为：尽管这种地理划分是随机的，但不同种类的文化还是开始出现了。设空处作从句主语，应用名词。从句系动词为is，从句主语应用名词的单数形式。故填division。</a:t>
            </a:r>
            <a:endParaRPr lang="en-US" altLang="zh-CN" sz="2200" dirty="0"/>
          </a:p>
        </p:txBody>
      </p:sp>
      <p:sp>
        <p:nvSpPr>
          <p:cNvPr id="6" name="QB_6_BD.193_1#5f0b5407f?vja=1&amp;pid=6a1fcadb2&amp;color=0,0,0&amp;vtp=1"/>
          <p:cNvSpPr/>
          <p:nvPr/>
        </p:nvSpPr>
        <p:spPr>
          <a:xfrm>
            <a:off x="722376" y="28873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2.Studies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（cooperate）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a:t>
            </a:r>
            <a:endParaRPr lang="en-US" altLang="zh-CN" sz="2000" dirty="0"/>
          </a:p>
        </p:txBody>
      </p:sp>
      <p:sp>
        <p:nvSpPr>
          <p:cNvPr id="7" name="QB_6_AN.194_1#5f0b5407f.blank?vja=1&amp;pid=6a1fcadb2&amp;color=0,0,0&amp;vpa=89&amp;vtp=1"/>
          <p:cNvSpPr/>
          <p:nvPr/>
        </p:nvSpPr>
        <p:spPr>
          <a:xfrm>
            <a:off x="4470972" y="2836545"/>
            <a:ext cx="1254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cooperation</a:t>
            </a:r>
            <a:endParaRPr lang="en-US" altLang="zh-CN" sz="2000" dirty="0"/>
          </a:p>
        </p:txBody>
      </p:sp>
      <p:sp>
        <p:nvSpPr>
          <p:cNvPr id="8" name="QB_6_AS.195_1#5f0b5407f?vja=1&amp;pid=6a1fcadb2&amp;color=0,0,0&amp;vtp=1"/>
          <p:cNvSpPr/>
          <p:nvPr/>
        </p:nvSpPr>
        <p:spPr>
          <a:xfrm>
            <a:off x="722376" y="3690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句意为：研究表明，学校和父母之间更紧密的合作有助于学生取得更好的学业表现。设空处作宾语从句的主语，其前有形容词比较级closer修饰，应用名词，意为“合作”，为不可数名词。故填cooperation。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02cbb704f?vja=1&amp;pid=68b65b9ff&amp;color=0,0,0&amp;vtp=1&amp;bt=1"/>
          <p:cNvSpPr/>
          <p:nvPr/>
        </p:nvSpPr>
        <p:spPr>
          <a:xfrm>
            <a:off x="722376" y="896112"/>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just"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1.China’s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ancient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（civilize）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has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continued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modern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times,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despite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many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ups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downs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its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history.</a:t>
            </a:r>
            <a:endParaRPr lang="en-US" altLang="zh-CN" sz="2000" dirty="0"/>
          </a:p>
        </p:txBody>
      </p:sp>
      <p:sp>
        <p:nvSpPr>
          <p:cNvPr id="4" name="QB_6_AN.2_1#02cbb704f.blank?vja=1&amp;pid=68b65b9ff&amp;color=0,0,0&amp;vpa=1&amp;vtp=1"/>
          <p:cNvSpPr/>
          <p:nvPr/>
        </p:nvSpPr>
        <p:spPr>
          <a:xfrm>
            <a:off x="2793429" y="1239012"/>
            <a:ext cx="11953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civilization</a:t>
            </a:r>
            <a:endParaRPr lang="en-US" altLang="zh-CN" sz="2000" dirty="0"/>
          </a:p>
        </p:txBody>
      </p:sp>
      <p:sp>
        <p:nvSpPr>
          <p:cNvPr id="5" name="QB_6_AS.3_1#8995438da?vja=1&amp;pid=68b65b9ff&amp;color=0,0,0&amp;vtp=1"/>
          <p:cNvSpPr/>
          <p:nvPr/>
        </p:nvSpPr>
        <p:spPr>
          <a:xfrm>
            <a:off x="722376" y="2077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句意为：中国的古代文明一直延续到近代，尽管其在历史进程中经历过许多起起落落。设空处作主语，且前有名词所有格</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和形容词ancient修饰，应用名词形式。故填civilization。</a:t>
            </a:r>
            <a:endParaRPr lang="en-US" altLang="zh-CN" sz="2200" dirty="0"/>
          </a:p>
        </p:txBody>
      </p:sp>
      <p:sp>
        <p:nvSpPr>
          <p:cNvPr id="6" name="QB_6_BD.4_1#b59e090b2?vja=1&amp;pid=68b65b9ff&amp;color=0,0,0&amp;vtp=1"/>
          <p:cNvSpPr/>
          <p:nvPr/>
        </p:nvSpPr>
        <p:spPr>
          <a:xfrm>
            <a:off x="722376" y="2877947"/>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applicants,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brief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free-of-charge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endParaRPr lang="en-US" altLang="zh-CN" sz="2000" dirty="0"/>
          </a:p>
        </p:txBody>
      </p:sp>
      <p:sp>
        <p:nvSpPr>
          <p:cNvPr id="7" name="QB_6_AN.5_1#b59e090b2.blank?vja=1&amp;pid=68b65b9ff&amp;color=0,0,0&amp;vpa=2&amp;vtp=1"/>
          <p:cNvSpPr/>
          <p:nvPr/>
        </p:nvSpPr>
        <p:spPr>
          <a:xfrm>
            <a:off x="8214043" y="2839847"/>
            <a:ext cx="12954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consultation</a:t>
            </a:r>
            <a:endParaRPr lang="en-US" altLang="zh-CN" sz="2000" dirty="0"/>
          </a:p>
        </p:txBody>
      </p:sp>
      <p:sp>
        <p:nvSpPr>
          <p:cNvPr id="8" name="QB_6_AS.6_1#b59e090b2?vja=1&amp;pid=68b65b9ff&amp;color=0,0,0&amp;vtp=1"/>
          <p:cNvSpPr/>
          <p:nvPr/>
        </p:nvSpPr>
        <p:spPr>
          <a:xfrm>
            <a:off x="722376" y="36780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句意为：对于新申请者，我们提供与我们的专家进行一次性简短免费电话咨询。分析句子结构可知，此处作offer的宾语，结合空前的形容词可知，应用名词，意为“咨询”，此时为不可数名词。phone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consultation意为“电话咨询”。故填consultation。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animEffect transition="in" filter="fade">
                                      <p:cBhvr>
                                        <p:cTn id="23" dur="500"/>
                                        <p:tgtEl>
                                          <p:spTgt spid="7">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8">
                                            <p:bg/>
                                          </p:spTgt>
                                        </p:tgtEl>
                                        <p:attrNameLst>
                                          <p:attrName>style.visibility</p:attrName>
                                        </p:attrNameLst>
                                      </p:cBhvr>
                                      <p:to>
                                        <p:strVal val="visible"/>
                                      </p:to>
                                    </p:set>
                                    <p:animEffect transition="in" filter="fade">
                                      <p:cBhvr>
                                        <p:cTn id="28" dur="500"/>
                                        <p:tgtEl>
                                          <p:spTgt spid="8">
                                            <p:bg/>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8">
                                            <p:txEl>
                                              <p:pRg st="0" end="0"/>
                                            </p:txEl>
                                          </p:spTgt>
                                        </p:tgtEl>
                                        <p:attrNameLst>
                                          <p:attrName>style.visibility</p:attrName>
                                        </p:attrNameLst>
                                      </p:cBhvr>
                                      <p:to>
                                        <p:strVal val="visible"/>
                                      </p:to>
                                    </p:set>
                                    <p:animEffect transition="in" filter="fade">
                                      <p:cBhvr>
                                        <p:cTn id="31"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96_1#a91dd353c?vja=1&amp;pid=6a1fcadb2&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radio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equipment.</a:t>
            </a:r>
            <a:endParaRPr lang="en-US" altLang="zh-CN" sz="2000" dirty="0"/>
          </a:p>
        </p:txBody>
      </p:sp>
      <p:sp>
        <p:nvSpPr>
          <p:cNvPr id="3" name="QB_6_AN.197_1#a91dd353c.blank?vja=1&amp;pid=6a1fcadb2&amp;color=0,0,0&amp;mp=1&amp;vpa=90&amp;vtp=1"/>
          <p:cNvSpPr/>
          <p:nvPr/>
        </p:nvSpPr>
        <p:spPr>
          <a:xfrm>
            <a:off x="3356039" y="845313"/>
            <a:ext cx="901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operator</a:t>
            </a:r>
            <a:endParaRPr lang="en-US" altLang="zh-CN" sz="2000" dirty="0"/>
          </a:p>
        </p:txBody>
      </p:sp>
      <p:sp>
        <p:nvSpPr>
          <p:cNvPr id="4" name="QB_6_AS.198_1#a91dd353c?vja=1&amp;pid=6a1fcadb2&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句意为：他是一名熟练的无线电操作员，能够修理自己的设备。根据语境可知，设空处意为“操作员”。再根据前面的不定冠词a可知，此处应用名词的单数形式。故填operator。</a:t>
            </a:r>
            <a:endParaRPr lang="en-US" altLang="zh-CN" sz="2200" dirty="0"/>
          </a:p>
        </p:txBody>
      </p:sp>
      <p:sp>
        <p:nvSpPr>
          <p:cNvPr id="5" name="QB_6_BD.199_1#b07401bc1?vja=1&amp;pid=6a1fcadb2&amp;color=0,0,0&amp;vtp=1"/>
          <p:cNvSpPr/>
          <p:nvPr/>
        </p:nvSpPr>
        <p:spPr>
          <a:xfrm>
            <a:off x="722376" y="21253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4.Giant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pandas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recovering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decline.</a:t>
            </a:r>
            <a:endParaRPr lang="en-US" altLang="zh-CN" sz="2000" dirty="0"/>
          </a:p>
        </p:txBody>
      </p:sp>
      <p:sp>
        <p:nvSpPr>
          <p:cNvPr id="6" name="QB_6_AN.200_1#b07401bc1.blank?vja=1&amp;pid=6a1fcadb2&amp;color=0,0,0&amp;vpa=91&amp;vtp=1"/>
          <p:cNvSpPr/>
          <p:nvPr/>
        </p:nvSpPr>
        <p:spPr>
          <a:xfrm>
            <a:off x="5834444" y="2087245"/>
            <a:ext cx="1352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conservation</a:t>
            </a:r>
            <a:endParaRPr lang="en-US" altLang="zh-CN" sz="2000" dirty="0"/>
          </a:p>
        </p:txBody>
      </p:sp>
      <p:sp>
        <p:nvSpPr>
          <p:cNvPr id="7" name="QB_6_AS.201_1#b07401bc1?vja=1&amp;pid=6a1fcadb2&amp;color=0,0,0&amp;vtp=1"/>
          <p:cNvSpPr/>
          <p:nvPr/>
        </p:nvSpPr>
        <p:spPr>
          <a:xfrm>
            <a:off x="722376" y="2928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句意为：大熊猫被视为保护（工作）取得成效的活生生的证明，大熊猫的数量在历经多年的减少后正在恢复。that引导同位语从句，设空处作该从句的主语，应用名词，conservation为不可数名词。故填conservation。</a:t>
            </a:r>
            <a:endParaRPr lang="en-US" altLang="zh-CN" sz="2200" dirty="0"/>
          </a:p>
        </p:txBody>
      </p:sp>
      <p:sp>
        <p:nvSpPr>
          <p:cNvPr id="8" name="QB_6_BD.202_1#7467dcb1e?vja=1&amp;pid=6a1fcadb2&amp;color=0,0,0&amp;vtp=1"/>
          <p:cNvSpPr/>
          <p:nvPr/>
        </p:nvSpPr>
        <p:spPr>
          <a:xfrm>
            <a:off x="722376" y="41169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Taylors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employ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（architecture）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endParaRPr lang="en-US" altLang="zh-CN" sz="2000" dirty="0"/>
          </a:p>
        </p:txBody>
      </p:sp>
      <p:sp>
        <p:nvSpPr>
          <p:cNvPr id="9" name="QB_6_AN.203_1#7467dcb1e.blank?vja=1&amp;pid=6a1fcadb2&amp;color=0,0,0&amp;vpa=92&amp;vtp=1"/>
          <p:cNvSpPr/>
          <p:nvPr/>
        </p:nvSpPr>
        <p:spPr>
          <a:xfrm>
            <a:off x="6406960" y="4078859"/>
            <a:ext cx="928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architect</a:t>
            </a:r>
            <a:endParaRPr lang="en-US" altLang="zh-CN" sz="2000" dirty="0"/>
          </a:p>
        </p:txBody>
      </p:sp>
      <p:sp>
        <p:nvSpPr>
          <p:cNvPr id="10" name="QB_6_AS.204_1#7467dcb1e?vja=1&amp;pid=6a1fcadb2&amp;color=0,0,0&amp;vtp=1"/>
          <p:cNvSpPr/>
          <p:nvPr/>
        </p:nvSpPr>
        <p:spPr>
          <a:xfrm>
            <a:off x="722376" y="4541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句意为：泰勒一家决定聘请一位建筑师来做这项工作。根据句意和设空处前的冠词an可知，此处应使用单数名词作宾语，意为“建筑师”。故填architect。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05_1#7494d83d8?vja=1&amp;pid=6a1fcadb2&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6.Charles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endParaRPr lang="en-US" altLang="zh-CN" sz="2000" dirty="0"/>
          </a:p>
        </p:txBody>
      </p:sp>
      <p:sp>
        <p:nvSpPr>
          <p:cNvPr id="3" name="QB_6_AN.206_1#7494d83d8.blank?vja=1&amp;pid=6a1fcadb2&amp;color=0,0,0&amp;mp=1&amp;vpa=93&amp;vtp=1"/>
          <p:cNvSpPr/>
          <p:nvPr/>
        </p:nvSpPr>
        <p:spPr>
          <a:xfrm>
            <a:off x="2397189" y="845313"/>
            <a:ext cx="971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intensely</a:t>
            </a:r>
            <a:endParaRPr lang="en-US" altLang="zh-CN" sz="2000" dirty="0"/>
          </a:p>
        </p:txBody>
      </p:sp>
      <p:sp>
        <p:nvSpPr>
          <p:cNvPr id="4" name="QB_6_AS.207_1#7494d83d8?vja=1&amp;pid=6a1fcadb2&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句意为：查尔斯从小就对自然界产生了浓厚的兴趣。修饰形容词interested应用副词，表示“强烈地”，作状语。故填intensely。</a:t>
            </a:r>
            <a:endParaRPr lang="en-US" altLang="zh-CN" sz="2200" dirty="0"/>
          </a:p>
        </p:txBody>
      </p:sp>
      <p:sp>
        <p:nvSpPr>
          <p:cNvPr id="5" name="QB_6_BD.208_1#e48e58325?vja=1&amp;pid=6a1fcadb2&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reserve.</a:t>
            </a:r>
            <a:endParaRPr lang="en-US" altLang="zh-CN" sz="2000" dirty="0"/>
          </a:p>
        </p:txBody>
      </p:sp>
      <p:sp>
        <p:nvSpPr>
          <p:cNvPr id="6" name="QB_6_AN.209_1#e48e58325.blank?vja=1&amp;pid=6a1fcadb2&amp;color=0,0,0&amp;vpa=94&amp;vtp=1"/>
          <p:cNvSpPr/>
          <p:nvPr/>
        </p:nvSpPr>
        <p:spPr>
          <a:xfrm>
            <a:off x="9293289" y="2084959"/>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7" name="QB_6_AS.210_1#e48e58325?vja=1&amp;pid=6a1fcadb2&amp;color=0,0,0&amp;vtp=1"/>
          <p:cNvSpPr/>
          <p:nvPr/>
        </p:nvSpPr>
        <p:spPr>
          <a:xfrm>
            <a:off x="722376" y="2547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句意为：如果你要参加一次重要的考试，你最好多准备一支钢笔作为备用。in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reserve是固定短语，意为“备用；储备”。故填in。</a:t>
            </a:r>
            <a:endParaRPr lang="en-US" altLang="zh-CN" sz="2200" dirty="0"/>
          </a:p>
        </p:txBody>
      </p:sp>
      <p:sp>
        <p:nvSpPr>
          <p:cNvPr id="8" name="QB_6_BD.211_1#7373e0c88?vja=1&amp;pid=6a1fcadb2&amp;color=0,0,0&amp;vtp=1"/>
          <p:cNvSpPr/>
          <p:nvPr/>
        </p:nvSpPr>
        <p:spPr>
          <a:xfrm>
            <a:off x="722376" y="33549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voted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suitable.</a:t>
            </a:r>
            <a:endParaRPr lang="en-US" altLang="zh-CN" sz="2000" dirty="0"/>
          </a:p>
        </p:txBody>
      </p:sp>
      <p:sp>
        <p:nvSpPr>
          <p:cNvPr id="9" name="QB_6_AN.212_1#7373e0c88.blank?vja=1&amp;pid=6a1fcadb2&amp;color=0,0,0&amp;vpa=95&amp;vtp=1"/>
          <p:cNvSpPr/>
          <p:nvPr/>
        </p:nvSpPr>
        <p:spPr>
          <a:xfrm>
            <a:off x="3621151" y="3316859"/>
            <a:ext cx="352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10" name="QB_6_AS.213_1#7373e0c88?vja=1&amp;pid=6a1fcadb2&amp;color=0,0,0&amp;vtp=1"/>
          <p:cNvSpPr/>
          <p:nvPr/>
        </p:nvSpPr>
        <p:spPr>
          <a:xfrm>
            <a:off x="722376" y="3779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句意为：在这次选举中，我投票支持我认为最合适的那个人。vote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for为固定短语，意为</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“投票赞成”。故填for。</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14_1#9c1b2cca0?vja=1&amp;pid=6a1fcadb2&amp;color=0,0,0&amp;mp=1&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stranger</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（interrupt）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endParaRPr lang="en-US" altLang="zh-CN" sz="2000" dirty="0"/>
          </a:p>
        </p:txBody>
      </p:sp>
      <p:sp>
        <p:nvSpPr>
          <p:cNvPr id="3" name="QB_6_AN.215_1#9c1b2cca0.blank?vja=1&amp;pid=6a1fcadb2&amp;color=0,0,0&amp;mp=1&amp;vpa=96&amp;vtp=1"/>
          <p:cNvSpPr/>
          <p:nvPr/>
        </p:nvSpPr>
        <p:spPr>
          <a:xfrm>
            <a:off x="10125139" y="845313"/>
            <a:ext cx="12525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interrupting</a:t>
            </a:r>
            <a:endParaRPr lang="en-US" altLang="zh-CN" sz="2000" dirty="0"/>
          </a:p>
        </p:txBody>
      </p:sp>
      <p:sp>
        <p:nvSpPr>
          <p:cNvPr id="4" name="QB_6_AS.216_1#9c1b2cca0?vja=1&amp;pid=6a1fcadb2&amp;color=0,0,0&amp;vtp=1"/>
          <p:cNvSpPr/>
          <p:nvPr/>
        </p:nvSpPr>
        <p:spPr>
          <a:xfrm>
            <a:off x="722376" y="1696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句意为：当我们正在上数学课的时候，门开了，一个陌生人进来打断了我们的课。此处作结果状语，应用非谓语动词，此处表示“自然而然的结果”，所以应用现在分词。</a:t>
            </a:r>
            <a:endParaRPr lang="en-US" altLang="zh-CN" sz="2200" dirty="0"/>
          </a:p>
        </p:txBody>
      </p:sp>
      <p:sp>
        <p:nvSpPr>
          <p:cNvPr id="5" name="QB_6_BD.217_1#24245e148?vja=1&amp;pid=6a1fcadb2&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surroundings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decisions.</a:t>
            </a:r>
            <a:endParaRPr lang="en-US" altLang="zh-CN" sz="2000" dirty="0"/>
          </a:p>
        </p:txBody>
      </p:sp>
      <p:sp>
        <p:nvSpPr>
          <p:cNvPr id="6" name="QB_6_AN.218_1#24245e148.blank?vja=1&amp;pid=6a1fcadb2&amp;color=0,0,0&amp;vpa=97&amp;vtp=1"/>
          <p:cNvSpPr/>
          <p:nvPr/>
        </p:nvSpPr>
        <p:spPr>
          <a:xfrm>
            <a:off x="6891401" y="2465959"/>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7" name="QB_6_AS.219_1#24245e148?vja=1&amp;pid=6a1fcadb2&amp;color=0,0,0&amp;vtp=1"/>
          <p:cNvSpPr/>
          <p:nvPr/>
        </p:nvSpPr>
        <p:spPr>
          <a:xfrm>
            <a:off x="722376" y="2928747"/>
            <a:ext cx="10753344" cy="1151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句意为：大脑作出的决定会改变周围的环境，转而影响以后的决定。设空处引导非限制性定语从句，先行词为前面整个主句，关系词在从句中作主语，所以应用关系代词which引导该从句。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81fbead58?vja=1&amp;pid=b8c6bcbc5&amp;color=0,0,0&amp;vtp=1&amp;bt=1"/>
          <p:cNvSpPr/>
          <p:nvPr/>
        </p:nvSpPr>
        <p:spPr>
          <a:xfrm>
            <a:off x="722376" y="896112"/>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1.据说成人礼可追溯到原始社会。（primitive）</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said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that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coming-of-age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ceremony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 _____ ___ ____ _________ _______</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4" name="QB_6_AN.221_1#81fbead58.blank?vja=1&amp;pid=b8c6bcbc5&amp;color=0,0,0&amp;vpa=98&amp;vtp=1"/>
          <p:cNvSpPr/>
          <p:nvPr/>
        </p:nvSpPr>
        <p:spPr>
          <a:xfrm>
            <a:off x="5596001" y="1620012"/>
            <a:ext cx="577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dates</a:t>
            </a:r>
            <a:endParaRPr lang="en-US" altLang="zh-CN" sz="2000" dirty="0"/>
          </a:p>
        </p:txBody>
      </p:sp>
      <p:sp>
        <p:nvSpPr>
          <p:cNvPr id="5" name="QB_6_AN.222_1#81fbead58.blank?vja=1&amp;pid=b8c6bcbc5&amp;color=0,0,0&amp;vpa=99&amp;vtp=1"/>
          <p:cNvSpPr/>
          <p:nvPr/>
        </p:nvSpPr>
        <p:spPr>
          <a:xfrm>
            <a:off x="6434201" y="1620012"/>
            <a:ext cx="5365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back</a:t>
            </a:r>
            <a:endParaRPr lang="en-US" altLang="zh-CN" sz="2000" dirty="0"/>
          </a:p>
        </p:txBody>
      </p:sp>
      <p:sp>
        <p:nvSpPr>
          <p:cNvPr id="6" name="QB_6_AN.223_1#81fbead58.blank?vja=1&amp;pid=b8c6bcbc5&amp;color=0,0,0&amp;vpa=100&amp;vtp=1"/>
          <p:cNvSpPr/>
          <p:nvPr/>
        </p:nvSpPr>
        <p:spPr>
          <a:xfrm>
            <a:off x="7221601" y="1620012"/>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7" name="QB_6_AN.224_1#81fbead58.blank?vja=1&amp;pid=b8c6bcbc5&amp;color=0,0,0&amp;vpa=101&amp;vtp=1"/>
          <p:cNvSpPr/>
          <p:nvPr/>
        </p:nvSpPr>
        <p:spPr>
          <a:xfrm>
            <a:off x="7729601" y="1620012"/>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8" name="QB_6_AN.225_1#81fbead58.blank?vja=1&amp;pid=b8c6bcbc5&amp;color=0,0,0&amp;vpa=102&amp;vtp=1"/>
          <p:cNvSpPr/>
          <p:nvPr/>
        </p:nvSpPr>
        <p:spPr>
          <a:xfrm>
            <a:off x="8377301" y="1607312"/>
            <a:ext cx="9842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primitive</a:t>
            </a:r>
            <a:endParaRPr lang="en-US" altLang="zh-CN" sz="2000" dirty="0"/>
          </a:p>
        </p:txBody>
      </p:sp>
      <p:sp>
        <p:nvSpPr>
          <p:cNvPr id="9" name="QB_6_AN.226_1#81fbead58.blank?vja=1&amp;pid=b8c6bcbc5&amp;color=0,0,0&amp;vpa=103&amp;vtp=1"/>
          <p:cNvSpPr/>
          <p:nvPr/>
        </p:nvSpPr>
        <p:spPr>
          <a:xfrm>
            <a:off x="9621901" y="1607312"/>
            <a:ext cx="774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society</a:t>
            </a:r>
            <a:endParaRPr lang="en-US" altLang="zh-CN" sz="2000" dirty="0"/>
          </a:p>
        </p:txBody>
      </p:sp>
      <p:sp>
        <p:nvSpPr>
          <p:cNvPr id="10" name="QB_6_BD.227_1#78fc5b607?vja=1&amp;pid=b8c6bcbc5&amp;color=0,0,0&amp;vtp=1"/>
          <p:cNvSpPr/>
          <p:nvPr/>
        </p:nvSpPr>
        <p:spPr>
          <a:xfrm>
            <a:off x="722376" y="2039747"/>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2.重要的是你做这项工作的能力，而不是你从哪里来或者你是谁。（强调句）</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endParaRPr lang="en-US" altLang="zh-CN" sz="2000" dirty="0"/>
          </a:p>
        </p:txBody>
      </p:sp>
      <p:sp>
        <p:nvSpPr>
          <p:cNvPr id="11" name="QB_6_AN.228_1#78fc5b607.blank?vja=1&amp;pid=b8c6bcbc5&amp;color=0,0,0&amp;vpa=104&amp;vtp=1"/>
          <p:cNvSpPr/>
          <p:nvPr/>
        </p:nvSpPr>
        <p:spPr>
          <a:xfrm>
            <a:off x="1363409" y="2369947"/>
            <a:ext cx="522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your</a:t>
            </a:r>
            <a:endParaRPr lang="en-US" altLang="zh-CN" sz="2000" dirty="0"/>
          </a:p>
        </p:txBody>
      </p:sp>
      <p:sp>
        <p:nvSpPr>
          <p:cNvPr id="12" name="QB_6_AN.229_1#78fc5b607.blank?vja=1&amp;pid=b8c6bcbc5&amp;color=0,0,0&amp;vpa=105&amp;vtp=1"/>
          <p:cNvSpPr/>
          <p:nvPr/>
        </p:nvSpPr>
        <p:spPr>
          <a:xfrm>
            <a:off x="2178431" y="2369947"/>
            <a:ext cx="703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ability</a:t>
            </a:r>
            <a:endParaRPr lang="en-US" altLang="zh-CN" sz="2000" dirty="0"/>
          </a:p>
        </p:txBody>
      </p:sp>
      <p:sp>
        <p:nvSpPr>
          <p:cNvPr id="13" name="QB_6_AN.230_1#78fc5b607.blank?vja=1&amp;pid=b8c6bcbc5&amp;color=0,0,0&amp;vpa=106&amp;vtp=1"/>
          <p:cNvSpPr/>
          <p:nvPr/>
        </p:nvSpPr>
        <p:spPr>
          <a:xfrm>
            <a:off x="3183954" y="2382647"/>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4" name="QB_6_AN.231_1#78fc5b607.blank?vja=1&amp;pid=b8c6bcbc5&amp;color=0,0,0&amp;vpa=107&amp;vtp=1"/>
          <p:cNvSpPr/>
          <p:nvPr/>
        </p:nvSpPr>
        <p:spPr>
          <a:xfrm>
            <a:off x="3732276" y="2382647"/>
            <a:ext cx="3111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a:t>
            </a:r>
            <a:endParaRPr lang="en-US" altLang="zh-CN" sz="2000" dirty="0"/>
          </a:p>
        </p:txBody>
      </p:sp>
      <p:sp>
        <p:nvSpPr>
          <p:cNvPr id="15" name="QB_6_AN.232_1#78fc5b607.blank?vja=1&amp;pid=b8c6bcbc5&amp;color=0,0,0&amp;vpa=108&amp;vtp=1"/>
          <p:cNvSpPr/>
          <p:nvPr/>
        </p:nvSpPr>
        <p:spPr>
          <a:xfrm>
            <a:off x="4356799" y="2382647"/>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16" name="QB_6_AN.233_1#78fc5b607.blank?vja=1&amp;pid=b8c6bcbc5&amp;color=0,0,0&amp;vpa=109&amp;vtp=1"/>
          <p:cNvSpPr/>
          <p:nvPr/>
        </p:nvSpPr>
        <p:spPr>
          <a:xfrm>
            <a:off x="5006658" y="2382647"/>
            <a:ext cx="381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job</a:t>
            </a:r>
            <a:endParaRPr lang="en-US" altLang="zh-CN" sz="2000" dirty="0"/>
          </a:p>
        </p:txBody>
      </p:sp>
      <p:sp>
        <p:nvSpPr>
          <p:cNvPr id="17" name="QB_6_AN.234_1#78fc5b607.blank?vja=1&amp;pid=b8c6bcbc5&amp;color=0,0,0&amp;vpa=110&amp;vtp=1"/>
          <p:cNvSpPr/>
          <p:nvPr/>
        </p:nvSpPr>
        <p:spPr>
          <a:xfrm>
            <a:off x="5681917" y="2382647"/>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18" name="QB_6_AN.235_1#78fc5b607.blank?vja=1&amp;pid=b8c6bcbc5&amp;color=0,0,0&amp;vpa=111&amp;vtp=1"/>
          <p:cNvSpPr/>
          <p:nvPr/>
        </p:nvSpPr>
        <p:spPr>
          <a:xfrm>
            <a:off x="6471476" y="2382647"/>
            <a:ext cx="801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matters</a:t>
            </a:r>
            <a:endParaRPr lang="en-US" altLang="zh-CN" sz="2000" dirty="0"/>
          </a:p>
        </p:txBody>
      </p:sp>
      <p:sp>
        <p:nvSpPr>
          <p:cNvPr id="19" name="QB_6_BD.236_1#34ec3f6ed?vja=1&amp;pid=b8c6bcbc5&amp;color=0,0,0&amp;vtp=1"/>
          <p:cNvSpPr/>
          <p:nvPr/>
        </p:nvSpPr>
        <p:spPr>
          <a:xfrm>
            <a:off x="722376" y="3182747"/>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3.山地景观的美让我惊叹不已，使我对大自然的创造力充满好奇。（breath）</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landscape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endParaRPr lang="en-US" altLang="zh-CN" sz="2000" dirty="0"/>
          </a:p>
        </p:txBody>
      </p:sp>
      <p:sp>
        <p:nvSpPr>
          <p:cNvPr id="20" name="QB_6_AN.237_1#34ec3f6ed.blank?vja=1&amp;pid=b8c6bcbc5&amp;color=0,0,0&amp;vpa=112&amp;vtp=1"/>
          <p:cNvSpPr/>
          <p:nvPr/>
        </p:nvSpPr>
        <p:spPr>
          <a:xfrm>
            <a:off x="5940489" y="3525647"/>
            <a:ext cx="1098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took/takes</a:t>
            </a:r>
            <a:endParaRPr lang="en-US" altLang="zh-CN" sz="2000" dirty="0"/>
          </a:p>
        </p:txBody>
      </p:sp>
      <p:sp>
        <p:nvSpPr>
          <p:cNvPr id="21" name="QB_6_AN.238_1#34ec3f6ed.blank?vja=1&amp;pid=b8c6bcbc5&amp;color=0,0,0&amp;vpa=113&amp;vtp=1"/>
          <p:cNvSpPr/>
          <p:nvPr/>
        </p:nvSpPr>
        <p:spPr>
          <a:xfrm>
            <a:off x="7407021" y="3512947"/>
            <a:ext cx="381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endParaRPr lang="en-US" altLang="zh-CN" sz="2000" dirty="0"/>
          </a:p>
        </p:txBody>
      </p:sp>
      <p:sp>
        <p:nvSpPr>
          <p:cNvPr id="22" name="QB_6_AN.239_1#34ec3f6ed.blank?vja=1&amp;pid=b8c6bcbc5&amp;color=0,0,0&amp;vpa=114&amp;vtp=1"/>
          <p:cNvSpPr/>
          <p:nvPr/>
        </p:nvSpPr>
        <p:spPr>
          <a:xfrm>
            <a:off x="8149654" y="3525647"/>
            <a:ext cx="690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breath</a:t>
            </a:r>
            <a:endParaRPr lang="en-US" altLang="zh-CN" sz="2000" dirty="0"/>
          </a:p>
        </p:txBody>
      </p:sp>
      <p:sp>
        <p:nvSpPr>
          <p:cNvPr id="23" name="QB_6_AN.240_1#34ec3f6ed.blank?vja=1&amp;pid=b8c6bcbc5&amp;color=0,0,0&amp;vpa=115&amp;vtp=1"/>
          <p:cNvSpPr/>
          <p:nvPr/>
        </p:nvSpPr>
        <p:spPr>
          <a:xfrm>
            <a:off x="9235186" y="3512947"/>
            <a:ext cx="593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away</a:t>
            </a:r>
            <a:endParaRPr lang="en-US" altLang="zh-CN" sz="2000" dirty="0"/>
          </a:p>
        </p:txBody>
      </p:sp>
      <p:sp>
        <p:nvSpPr>
          <p:cNvPr id="24" name="QB_6_BD.241_1#336259cc6?vja=1&amp;pid=b8c6bcbc5&amp;color=0,0,0&amp;vtp=1"/>
          <p:cNvSpPr/>
          <p:nvPr/>
        </p:nvSpPr>
        <p:spPr>
          <a:xfrm>
            <a:off x="722376" y="4325747"/>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4.减肥的关键是每天消耗多余的卡路里。（basis）</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consume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calories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25" name="QB_6_AN.242_1#336259cc6.blank?vja=1&amp;pid=b8c6bcbc5&amp;color=0,0,0&amp;vpa=116&amp;vtp=1"/>
          <p:cNvSpPr/>
          <p:nvPr/>
        </p:nvSpPr>
        <p:spPr>
          <a:xfrm>
            <a:off x="2240344" y="4655947"/>
            <a:ext cx="676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losing</a:t>
            </a:r>
            <a:endParaRPr lang="en-US" altLang="zh-CN" sz="2000" dirty="0"/>
          </a:p>
        </p:txBody>
      </p:sp>
      <p:sp>
        <p:nvSpPr>
          <p:cNvPr id="26" name="QB_6_AN.243_1#336259cc6.blank?vja=1&amp;pid=b8c6bcbc5&amp;color=0,0,0&amp;vpa=117&amp;vtp=1"/>
          <p:cNvSpPr/>
          <p:nvPr/>
        </p:nvSpPr>
        <p:spPr>
          <a:xfrm>
            <a:off x="3249041" y="4655947"/>
            <a:ext cx="747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weight</a:t>
            </a:r>
            <a:endParaRPr lang="en-US" altLang="zh-CN" sz="2000" dirty="0"/>
          </a:p>
        </p:txBody>
      </p:sp>
      <p:sp>
        <p:nvSpPr>
          <p:cNvPr id="27" name="QB_6_AN.244_1#336259cc6.blank?vja=1&amp;pid=b8c6bcbc5&amp;color=0,0,0&amp;vpa=118&amp;vtp=1"/>
          <p:cNvSpPr/>
          <p:nvPr/>
        </p:nvSpPr>
        <p:spPr>
          <a:xfrm>
            <a:off x="9580944" y="4668647"/>
            <a:ext cx="3111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endParaRPr lang="en-US" altLang="zh-CN" sz="2000" dirty="0"/>
          </a:p>
        </p:txBody>
      </p:sp>
      <p:sp>
        <p:nvSpPr>
          <p:cNvPr id="28" name="QB_6_AN.245_1#336259cc6.blank?vja=1&amp;pid=b8c6bcbc5&amp;color=0,0,0&amp;vpa=119&amp;vtp=1"/>
          <p:cNvSpPr/>
          <p:nvPr/>
        </p:nvSpPr>
        <p:spPr>
          <a:xfrm>
            <a:off x="10259441" y="4668647"/>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29" name="QB_6_AN.246_1#336259cc6.blank?vja=1&amp;pid=b8c6bcbc5&amp;color=0,0,0&amp;vpa=120&amp;vtp=1"/>
          <p:cNvSpPr/>
          <p:nvPr/>
        </p:nvSpPr>
        <p:spPr>
          <a:xfrm>
            <a:off x="10785539" y="4655947"/>
            <a:ext cx="563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daily</a:t>
            </a:r>
            <a:endParaRPr lang="en-US" altLang="zh-CN" sz="2000" dirty="0"/>
          </a:p>
        </p:txBody>
      </p:sp>
      <p:sp>
        <p:nvSpPr>
          <p:cNvPr id="30" name="QB_6_AN.247_1#336259cc6.blank?vja=1&amp;pid=b8c6bcbc5&amp;color=0,0,0&amp;vpa=121&amp;vtp=1"/>
          <p:cNvSpPr/>
          <p:nvPr/>
        </p:nvSpPr>
        <p:spPr>
          <a:xfrm>
            <a:off x="795401" y="5049647"/>
            <a:ext cx="563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basis</a:t>
            </a:r>
            <a:endParaRPr lang="en-US" altLang="zh-CN" sz="2000" dirty="0"/>
          </a:p>
        </p:txBody>
      </p:sp>
      <p:sp>
        <p:nvSpPr>
          <p:cNvPr id="31" name="QB_6_BD.248_1#9b50d2d07?vja=1&amp;pid=b8c6bcbc5&amp;color=0,0,0&amp;vtp=1"/>
          <p:cNvSpPr/>
          <p:nvPr/>
        </p:nvSpPr>
        <p:spPr>
          <a:xfrm>
            <a:off x="722376" y="5468747"/>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5.我第一次游览张家界时，那里的美景给我留下了深刻的印象。（impress）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Zhangjiajie,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scenery.</a:t>
            </a:r>
            <a:endParaRPr lang="en-US" altLang="zh-CN" sz="2000" dirty="0"/>
          </a:p>
        </p:txBody>
      </p:sp>
      <p:sp>
        <p:nvSpPr>
          <p:cNvPr id="32" name="QB_6_AN.249_1#9b50d2d07.blank?vja=1&amp;pid=b8c6bcbc5&amp;color=0,0,0&amp;vpa=122&amp;vtp=1"/>
          <p:cNvSpPr/>
          <p:nvPr/>
        </p:nvSpPr>
        <p:spPr>
          <a:xfrm>
            <a:off x="4968939" y="5811647"/>
            <a:ext cx="452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endParaRPr lang="en-US" altLang="zh-CN" sz="2000" dirty="0"/>
          </a:p>
        </p:txBody>
      </p:sp>
      <p:sp>
        <p:nvSpPr>
          <p:cNvPr id="33" name="QB_6_AN.250_1#9b50d2d07.blank?vja=1&amp;pid=b8c6bcbc5&amp;color=0,0,0&amp;vpa=123&amp;vtp=1"/>
          <p:cNvSpPr/>
          <p:nvPr/>
        </p:nvSpPr>
        <p:spPr>
          <a:xfrm>
            <a:off x="5730939" y="5798947"/>
            <a:ext cx="1084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impressed</a:t>
            </a:r>
            <a:endParaRPr lang="en-US" altLang="zh-CN" sz="2000" dirty="0"/>
          </a:p>
        </p:txBody>
      </p:sp>
      <p:sp>
        <p:nvSpPr>
          <p:cNvPr id="34" name="QB_6_AN.251_1#9b50d2d07.blank?vja=1&amp;pid=b8c6bcbc5&amp;color=0,0,0&amp;vpa=124&amp;vtp=1"/>
          <p:cNvSpPr/>
          <p:nvPr/>
        </p:nvSpPr>
        <p:spPr>
          <a:xfrm>
            <a:off x="7127939" y="5798947"/>
            <a:ext cx="831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with/by</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5">
                                            <p:bg/>
                                          </p:spTgt>
                                        </p:tgtEl>
                                        <p:attrNameLst>
                                          <p:attrName>style.visibility</p:attrName>
                                        </p:attrNameLst>
                                      </p:cBhvr>
                                      <p:to>
                                        <p:strVal val="visible"/>
                                      </p:to>
                                    </p:set>
                                    <p:animEffect transition="in" filter="fade">
                                      <p:cBhvr>
                                        <p:cTn id="87" dur="500"/>
                                        <p:tgtEl>
                                          <p:spTgt spid="15">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5">
                                            <p:txEl>
                                              <p:pRg st="0" end="0"/>
                                            </p:txEl>
                                          </p:spTgt>
                                        </p:tgtEl>
                                        <p:attrNameLst>
                                          <p:attrName>style.visibility</p:attrName>
                                        </p:attrNameLst>
                                      </p:cBhvr>
                                      <p:to>
                                        <p:strVal val="visible"/>
                                      </p:to>
                                    </p:set>
                                    <p:animEffect transition="in" filter="fade">
                                      <p:cBhvr>
                                        <p:cTn id="90" dur="500"/>
                                        <p:tgtEl>
                                          <p:spTgt spid="15">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6">
                                            <p:bg/>
                                          </p:spTgt>
                                        </p:tgtEl>
                                        <p:attrNameLst>
                                          <p:attrName>style.visibility</p:attrName>
                                        </p:attrNameLst>
                                      </p:cBhvr>
                                      <p:to>
                                        <p:strVal val="visible"/>
                                      </p:to>
                                    </p:set>
                                    <p:animEffect transition="in" filter="fade">
                                      <p:cBhvr>
                                        <p:cTn id="95" dur="500"/>
                                        <p:tgtEl>
                                          <p:spTgt spid="16">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6">
                                            <p:txEl>
                                              <p:pRg st="0" end="0"/>
                                            </p:txEl>
                                          </p:spTgt>
                                        </p:tgtEl>
                                        <p:attrNameLst>
                                          <p:attrName>style.visibility</p:attrName>
                                        </p:attrNameLst>
                                      </p:cBhvr>
                                      <p:to>
                                        <p:strVal val="visible"/>
                                      </p:to>
                                    </p:set>
                                    <p:animEffect transition="in" filter="fade">
                                      <p:cBhvr>
                                        <p:cTn id="98" dur="500"/>
                                        <p:tgtEl>
                                          <p:spTgt spid="16">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7">
                                            <p:bg/>
                                          </p:spTgt>
                                        </p:tgtEl>
                                        <p:attrNameLst>
                                          <p:attrName>style.visibility</p:attrName>
                                        </p:attrNameLst>
                                      </p:cBhvr>
                                      <p:to>
                                        <p:strVal val="visible"/>
                                      </p:to>
                                    </p:set>
                                    <p:animEffect transition="in" filter="fade">
                                      <p:cBhvr>
                                        <p:cTn id="103" dur="500"/>
                                        <p:tgtEl>
                                          <p:spTgt spid="17">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7">
                                            <p:txEl>
                                              <p:pRg st="0" end="0"/>
                                            </p:txEl>
                                          </p:spTgt>
                                        </p:tgtEl>
                                        <p:attrNameLst>
                                          <p:attrName>style.visibility</p:attrName>
                                        </p:attrNameLst>
                                      </p:cBhvr>
                                      <p:to>
                                        <p:strVal val="visible"/>
                                      </p:to>
                                    </p:set>
                                    <p:animEffect transition="in" filter="fade">
                                      <p:cBhvr>
                                        <p:cTn id="106" dur="500"/>
                                        <p:tgtEl>
                                          <p:spTgt spid="17">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8">
                                            <p:bg/>
                                          </p:spTgt>
                                        </p:tgtEl>
                                        <p:attrNameLst>
                                          <p:attrName>style.visibility</p:attrName>
                                        </p:attrNameLst>
                                      </p:cBhvr>
                                      <p:to>
                                        <p:strVal val="visible"/>
                                      </p:to>
                                    </p:set>
                                    <p:animEffect transition="in" filter="fade">
                                      <p:cBhvr>
                                        <p:cTn id="111" dur="500"/>
                                        <p:tgtEl>
                                          <p:spTgt spid="18">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8">
                                            <p:txEl>
                                              <p:pRg st="0" end="0"/>
                                            </p:txEl>
                                          </p:spTgt>
                                        </p:tgtEl>
                                        <p:attrNameLst>
                                          <p:attrName>style.visibility</p:attrName>
                                        </p:attrNameLst>
                                      </p:cBhvr>
                                      <p:to>
                                        <p:strVal val="visible"/>
                                      </p:to>
                                    </p:set>
                                    <p:animEffect transition="in" filter="fade">
                                      <p:cBhvr>
                                        <p:cTn id="114" dur="500"/>
                                        <p:tgtEl>
                                          <p:spTgt spid="18">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0">
                                            <p:bg/>
                                          </p:spTgt>
                                        </p:tgtEl>
                                        <p:attrNameLst>
                                          <p:attrName>style.visibility</p:attrName>
                                        </p:attrNameLst>
                                      </p:cBhvr>
                                      <p:to>
                                        <p:strVal val="visible"/>
                                      </p:to>
                                    </p:set>
                                    <p:animEffect transition="in" filter="fade">
                                      <p:cBhvr>
                                        <p:cTn id="119" dur="500"/>
                                        <p:tgtEl>
                                          <p:spTgt spid="20">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0">
                                            <p:txEl>
                                              <p:pRg st="0" end="0"/>
                                            </p:txEl>
                                          </p:spTgt>
                                        </p:tgtEl>
                                        <p:attrNameLst>
                                          <p:attrName>style.visibility</p:attrName>
                                        </p:attrNameLst>
                                      </p:cBhvr>
                                      <p:to>
                                        <p:strVal val="visible"/>
                                      </p:to>
                                    </p:set>
                                    <p:animEffect transition="in" filter="fade">
                                      <p:cBhvr>
                                        <p:cTn id="122" dur="500"/>
                                        <p:tgtEl>
                                          <p:spTgt spid="20">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1">
                                            <p:bg/>
                                          </p:spTgt>
                                        </p:tgtEl>
                                        <p:attrNameLst>
                                          <p:attrName>style.visibility</p:attrName>
                                        </p:attrNameLst>
                                      </p:cBhvr>
                                      <p:to>
                                        <p:strVal val="visible"/>
                                      </p:to>
                                    </p:set>
                                    <p:animEffect transition="in" filter="fade">
                                      <p:cBhvr>
                                        <p:cTn id="127" dur="500"/>
                                        <p:tgtEl>
                                          <p:spTgt spid="21">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1">
                                            <p:txEl>
                                              <p:pRg st="0" end="0"/>
                                            </p:txEl>
                                          </p:spTgt>
                                        </p:tgtEl>
                                        <p:attrNameLst>
                                          <p:attrName>style.visibility</p:attrName>
                                        </p:attrNameLst>
                                      </p:cBhvr>
                                      <p:to>
                                        <p:strVal val="visible"/>
                                      </p:to>
                                    </p:set>
                                    <p:animEffect transition="in" filter="fade">
                                      <p:cBhvr>
                                        <p:cTn id="130" dur="500"/>
                                        <p:tgtEl>
                                          <p:spTgt spid="21">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2">
                                            <p:bg/>
                                          </p:spTgt>
                                        </p:tgtEl>
                                        <p:attrNameLst>
                                          <p:attrName>style.visibility</p:attrName>
                                        </p:attrNameLst>
                                      </p:cBhvr>
                                      <p:to>
                                        <p:strVal val="visible"/>
                                      </p:to>
                                    </p:set>
                                    <p:animEffect transition="in" filter="fade">
                                      <p:cBhvr>
                                        <p:cTn id="135" dur="500"/>
                                        <p:tgtEl>
                                          <p:spTgt spid="22">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2">
                                            <p:txEl>
                                              <p:pRg st="0" end="0"/>
                                            </p:txEl>
                                          </p:spTgt>
                                        </p:tgtEl>
                                        <p:attrNameLst>
                                          <p:attrName>style.visibility</p:attrName>
                                        </p:attrNameLst>
                                      </p:cBhvr>
                                      <p:to>
                                        <p:strVal val="visible"/>
                                      </p:to>
                                    </p:set>
                                    <p:animEffect transition="in" filter="fade">
                                      <p:cBhvr>
                                        <p:cTn id="138" dur="500"/>
                                        <p:tgtEl>
                                          <p:spTgt spid="22">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3">
                                            <p:bg/>
                                          </p:spTgt>
                                        </p:tgtEl>
                                        <p:attrNameLst>
                                          <p:attrName>style.visibility</p:attrName>
                                        </p:attrNameLst>
                                      </p:cBhvr>
                                      <p:to>
                                        <p:strVal val="visible"/>
                                      </p:to>
                                    </p:set>
                                    <p:animEffect transition="in" filter="fade">
                                      <p:cBhvr>
                                        <p:cTn id="143" dur="500"/>
                                        <p:tgtEl>
                                          <p:spTgt spid="23">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3">
                                            <p:txEl>
                                              <p:pRg st="0" end="0"/>
                                            </p:txEl>
                                          </p:spTgt>
                                        </p:tgtEl>
                                        <p:attrNameLst>
                                          <p:attrName>style.visibility</p:attrName>
                                        </p:attrNameLst>
                                      </p:cBhvr>
                                      <p:to>
                                        <p:strVal val="visible"/>
                                      </p:to>
                                    </p:set>
                                    <p:animEffect transition="in" filter="fade">
                                      <p:cBhvr>
                                        <p:cTn id="146" dur="500"/>
                                        <p:tgtEl>
                                          <p:spTgt spid="23">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5">
                                            <p:bg/>
                                          </p:spTgt>
                                        </p:tgtEl>
                                        <p:attrNameLst>
                                          <p:attrName>style.visibility</p:attrName>
                                        </p:attrNameLst>
                                      </p:cBhvr>
                                      <p:to>
                                        <p:strVal val="visible"/>
                                      </p:to>
                                    </p:set>
                                    <p:animEffect transition="in" filter="fade">
                                      <p:cBhvr>
                                        <p:cTn id="151" dur="500"/>
                                        <p:tgtEl>
                                          <p:spTgt spid="25">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5">
                                            <p:txEl>
                                              <p:pRg st="0" end="0"/>
                                            </p:txEl>
                                          </p:spTgt>
                                        </p:tgtEl>
                                        <p:attrNameLst>
                                          <p:attrName>style.visibility</p:attrName>
                                        </p:attrNameLst>
                                      </p:cBhvr>
                                      <p:to>
                                        <p:strVal val="visible"/>
                                      </p:to>
                                    </p:set>
                                    <p:animEffect transition="in" filter="fade">
                                      <p:cBhvr>
                                        <p:cTn id="154" dur="500"/>
                                        <p:tgtEl>
                                          <p:spTgt spid="25">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6">
                                            <p:bg/>
                                          </p:spTgt>
                                        </p:tgtEl>
                                        <p:attrNameLst>
                                          <p:attrName>style.visibility</p:attrName>
                                        </p:attrNameLst>
                                      </p:cBhvr>
                                      <p:to>
                                        <p:strVal val="visible"/>
                                      </p:to>
                                    </p:set>
                                    <p:animEffect transition="in" filter="fade">
                                      <p:cBhvr>
                                        <p:cTn id="159" dur="500"/>
                                        <p:tgtEl>
                                          <p:spTgt spid="26">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6">
                                            <p:txEl>
                                              <p:pRg st="0" end="0"/>
                                            </p:txEl>
                                          </p:spTgt>
                                        </p:tgtEl>
                                        <p:attrNameLst>
                                          <p:attrName>style.visibility</p:attrName>
                                        </p:attrNameLst>
                                      </p:cBhvr>
                                      <p:to>
                                        <p:strVal val="visible"/>
                                      </p:to>
                                    </p:set>
                                    <p:animEffect transition="in" filter="fade">
                                      <p:cBhvr>
                                        <p:cTn id="162" dur="500"/>
                                        <p:tgtEl>
                                          <p:spTgt spid="26">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7">
                                            <p:bg/>
                                          </p:spTgt>
                                        </p:tgtEl>
                                        <p:attrNameLst>
                                          <p:attrName>style.visibility</p:attrName>
                                        </p:attrNameLst>
                                      </p:cBhvr>
                                      <p:to>
                                        <p:strVal val="visible"/>
                                      </p:to>
                                    </p:set>
                                    <p:animEffect transition="in" filter="fade">
                                      <p:cBhvr>
                                        <p:cTn id="167" dur="500"/>
                                        <p:tgtEl>
                                          <p:spTgt spid="27">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7">
                                            <p:txEl>
                                              <p:pRg st="0" end="0"/>
                                            </p:txEl>
                                          </p:spTgt>
                                        </p:tgtEl>
                                        <p:attrNameLst>
                                          <p:attrName>style.visibility</p:attrName>
                                        </p:attrNameLst>
                                      </p:cBhvr>
                                      <p:to>
                                        <p:strVal val="visible"/>
                                      </p:to>
                                    </p:set>
                                    <p:animEffect transition="in" filter="fade">
                                      <p:cBhvr>
                                        <p:cTn id="170" dur="500"/>
                                        <p:tgtEl>
                                          <p:spTgt spid="27">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8">
                                            <p:bg/>
                                          </p:spTgt>
                                        </p:tgtEl>
                                        <p:attrNameLst>
                                          <p:attrName>style.visibility</p:attrName>
                                        </p:attrNameLst>
                                      </p:cBhvr>
                                      <p:to>
                                        <p:strVal val="visible"/>
                                      </p:to>
                                    </p:set>
                                    <p:animEffect transition="in" filter="fade">
                                      <p:cBhvr>
                                        <p:cTn id="175" dur="500"/>
                                        <p:tgtEl>
                                          <p:spTgt spid="28">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8">
                                            <p:txEl>
                                              <p:pRg st="0" end="0"/>
                                            </p:txEl>
                                          </p:spTgt>
                                        </p:tgtEl>
                                        <p:attrNameLst>
                                          <p:attrName>style.visibility</p:attrName>
                                        </p:attrNameLst>
                                      </p:cBhvr>
                                      <p:to>
                                        <p:strVal val="visible"/>
                                      </p:to>
                                    </p:set>
                                    <p:animEffect transition="in" filter="fade">
                                      <p:cBhvr>
                                        <p:cTn id="178" dur="500"/>
                                        <p:tgtEl>
                                          <p:spTgt spid="28">
                                            <p:txEl>
                                              <p:pRg st="0" end="0"/>
                                            </p:txEl>
                                          </p:spTgt>
                                        </p:tgtEl>
                                      </p:cBhvr>
                                    </p:animEffect>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grpId="0" nodeType="clickEffect">
                                  <p:stCondLst>
                                    <p:cond delay="0"/>
                                  </p:stCondLst>
                                  <p:childTnLst>
                                    <p:set>
                                      <p:cBhvr>
                                        <p:cTn id="182" dur="1" fill="hold">
                                          <p:stCondLst>
                                            <p:cond delay="0"/>
                                          </p:stCondLst>
                                        </p:cTn>
                                        <p:tgtEl>
                                          <p:spTgt spid="29">
                                            <p:bg/>
                                          </p:spTgt>
                                        </p:tgtEl>
                                        <p:attrNameLst>
                                          <p:attrName>style.visibility</p:attrName>
                                        </p:attrNameLst>
                                      </p:cBhvr>
                                      <p:to>
                                        <p:strVal val="visible"/>
                                      </p:to>
                                    </p:set>
                                    <p:animEffect transition="in" filter="fade">
                                      <p:cBhvr>
                                        <p:cTn id="183" dur="500"/>
                                        <p:tgtEl>
                                          <p:spTgt spid="29">
                                            <p:bg/>
                                          </p:spTgt>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29">
                                            <p:txEl>
                                              <p:pRg st="0" end="0"/>
                                            </p:txEl>
                                          </p:spTgt>
                                        </p:tgtEl>
                                        <p:attrNameLst>
                                          <p:attrName>style.visibility</p:attrName>
                                        </p:attrNameLst>
                                      </p:cBhvr>
                                      <p:to>
                                        <p:strVal val="visible"/>
                                      </p:to>
                                    </p:set>
                                    <p:animEffect transition="in" filter="fade">
                                      <p:cBhvr>
                                        <p:cTn id="186" dur="500"/>
                                        <p:tgtEl>
                                          <p:spTgt spid="29">
                                            <p:txEl>
                                              <p:pRg st="0" end="0"/>
                                            </p:txEl>
                                          </p:spTgt>
                                        </p:tgtEl>
                                      </p:cBhvr>
                                    </p:animEffect>
                                  </p:childTnLst>
                                </p:cTn>
                              </p:par>
                            </p:childTnLst>
                          </p:cTn>
                        </p:par>
                      </p:childTnLst>
                    </p:cTn>
                  </p:par>
                  <p:par>
                    <p:cTn id="187" fill="hold">
                      <p:stCondLst>
                        <p:cond delay="indefinite"/>
                      </p:stCondLst>
                      <p:childTnLst>
                        <p:par>
                          <p:cTn id="188" fill="hold">
                            <p:stCondLst>
                              <p:cond delay="0"/>
                            </p:stCondLst>
                            <p:childTnLst>
                              <p:par>
                                <p:cTn id="189" presetID="10" presetClass="entr" presetSubtype="0" fill="hold" grpId="0" nodeType="clickEffect">
                                  <p:stCondLst>
                                    <p:cond delay="0"/>
                                  </p:stCondLst>
                                  <p:childTnLst>
                                    <p:set>
                                      <p:cBhvr>
                                        <p:cTn id="190" dur="1" fill="hold">
                                          <p:stCondLst>
                                            <p:cond delay="0"/>
                                          </p:stCondLst>
                                        </p:cTn>
                                        <p:tgtEl>
                                          <p:spTgt spid="30">
                                            <p:bg/>
                                          </p:spTgt>
                                        </p:tgtEl>
                                        <p:attrNameLst>
                                          <p:attrName>style.visibility</p:attrName>
                                        </p:attrNameLst>
                                      </p:cBhvr>
                                      <p:to>
                                        <p:strVal val="visible"/>
                                      </p:to>
                                    </p:set>
                                    <p:animEffect transition="in" filter="fade">
                                      <p:cBhvr>
                                        <p:cTn id="191" dur="500"/>
                                        <p:tgtEl>
                                          <p:spTgt spid="30">
                                            <p:bg/>
                                          </p:spTgt>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30">
                                            <p:txEl>
                                              <p:pRg st="0" end="0"/>
                                            </p:txEl>
                                          </p:spTgt>
                                        </p:tgtEl>
                                        <p:attrNameLst>
                                          <p:attrName>style.visibility</p:attrName>
                                        </p:attrNameLst>
                                      </p:cBhvr>
                                      <p:to>
                                        <p:strVal val="visible"/>
                                      </p:to>
                                    </p:set>
                                    <p:animEffect transition="in" filter="fade">
                                      <p:cBhvr>
                                        <p:cTn id="194" dur="500"/>
                                        <p:tgtEl>
                                          <p:spTgt spid="30">
                                            <p:txEl>
                                              <p:pRg st="0" end="0"/>
                                            </p:txEl>
                                          </p:spTgt>
                                        </p:tgtEl>
                                      </p:cBhvr>
                                    </p:animEffect>
                                  </p:childTnLst>
                                </p:cTn>
                              </p:par>
                            </p:childTnLst>
                          </p:cTn>
                        </p:par>
                      </p:childTnLst>
                    </p:cTn>
                  </p:par>
                  <p:par>
                    <p:cTn id="195" fill="hold">
                      <p:stCondLst>
                        <p:cond delay="indefinite"/>
                      </p:stCondLst>
                      <p:childTnLst>
                        <p:par>
                          <p:cTn id="196" fill="hold">
                            <p:stCondLst>
                              <p:cond delay="0"/>
                            </p:stCondLst>
                            <p:childTnLst>
                              <p:par>
                                <p:cTn id="197" presetID="10" presetClass="entr" presetSubtype="0" fill="hold" grpId="0" nodeType="clickEffect">
                                  <p:stCondLst>
                                    <p:cond delay="0"/>
                                  </p:stCondLst>
                                  <p:childTnLst>
                                    <p:set>
                                      <p:cBhvr>
                                        <p:cTn id="198" dur="1" fill="hold">
                                          <p:stCondLst>
                                            <p:cond delay="0"/>
                                          </p:stCondLst>
                                        </p:cTn>
                                        <p:tgtEl>
                                          <p:spTgt spid="32">
                                            <p:bg/>
                                          </p:spTgt>
                                        </p:tgtEl>
                                        <p:attrNameLst>
                                          <p:attrName>style.visibility</p:attrName>
                                        </p:attrNameLst>
                                      </p:cBhvr>
                                      <p:to>
                                        <p:strVal val="visible"/>
                                      </p:to>
                                    </p:set>
                                    <p:animEffect transition="in" filter="fade">
                                      <p:cBhvr>
                                        <p:cTn id="199" dur="500"/>
                                        <p:tgtEl>
                                          <p:spTgt spid="32">
                                            <p:bg/>
                                          </p:spTgt>
                                        </p:tgtEl>
                                      </p:cBhvr>
                                    </p:animEffect>
                                  </p:childTnLst>
                                </p:cTn>
                              </p:par>
                              <p:par>
                                <p:cTn id="200" presetID="10" presetClass="entr" presetSubtype="0" fill="hold" grpId="0" nodeType="withEffect">
                                  <p:stCondLst>
                                    <p:cond delay="0"/>
                                  </p:stCondLst>
                                  <p:childTnLst>
                                    <p:set>
                                      <p:cBhvr>
                                        <p:cTn id="201" dur="1" fill="hold">
                                          <p:stCondLst>
                                            <p:cond delay="0"/>
                                          </p:stCondLst>
                                        </p:cTn>
                                        <p:tgtEl>
                                          <p:spTgt spid="32">
                                            <p:txEl>
                                              <p:pRg st="0" end="0"/>
                                            </p:txEl>
                                          </p:spTgt>
                                        </p:tgtEl>
                                        <p:attrNameLst>
                                          <p:attrName>style.visibility</p:attrName>
                                        </p:attrNameLst>
                                      </p:cBhvr>
                                      <p:to>
                                        <p:strVal val="visible"/>
                                      </p:to>
                                    </p:set>
                                    <p:animEffect transition="in" filter="fade">
                                      <p:cBhvr>
                                        <p:cTn id="202" dur="500"/>
                                        <p:tgtEl>
                                          <p:spTgt spid="32">
                                            <p:txEl>
                                              <p:pRg st="0" end="0"/>
                                            </p:txEl>
                                          </p:spTgt>
                                        </p:tgtEl>
                                      </p:cBhvr>
                                    </p:animEffect>
                                  </p:childTnLst>
                                </p:cTn>
                              </p:par>
                            </p:childTnLst>
                          </p:cTn>
                        </p:par>
                      </p:childTnLst>
                    </p:cTn>
                  </p:par>
                  <p:par>
                    <p:cTn id="203" fill="hold">
                      <p:stCondLst>
                        <p:cond delay="indefinite"/>
                      </p:stCondLst>
                      <p:childTnLst>
                        <p:par>
                          <p:cTn id="204" fill="hold">
                            <p:stCondLst>
                              <p:cond delay="0"/>
                            </p:stCondLst>
                            <p:childTnLst>
                              <p:par>
                                <p:cTn id="205" presetID="10" presetClass="entr" presetSubtype="0" fill="hold" grpId="0" nodeType="clickEffect">
                                  <p:stCondLst>
                                    <p:cond delay="0"/>
                                  </p:stCondLst>
                                  <p:childTnLst>
                                    <p:set>
                                      <p:cBhvr>
                                        <p:cTn id="206" dur="1" fill="hold">
                                          <p:stCondLst>
                                            <p:cond delay="0"/>
                                          </p:stCondLst>
                                        </p:cTn>
                                        <p:tgtEl>
                                          <p:spTgt spid="33">
                                            <p:bg/>
                                          </p:spTgt>
                                        </p:tgtEl>
                                        <p:attrNameLst>
                                          <p:attrName>style.visibility</p:attrName>
                                        </p:attrNameLst>
                                      </p:cBhvr>
                                      <p:to>
                                        <p:strVal val="visible"/>
                                      </p:to>
                                    </p:set>
                                    <p:animEffect transition="in" filter="fade">
                                      <p:cBhvr>
                                        <p:cTn id="207" dur="500"/>
                                        <p:tgtEl>
                                          <p:spTgt spid="33">
                                            <p:bg/>
                                          </p:spTgt>
                                        </p:tgtEl>
                                      </p:cBhvr>
                                    </p:animEffect>
                                  </p:childTnLst>
                                </p:cTn>
                              </p:par>
                              <p:par>
                                <p:cTn id="208" presetID="10" presetClass="entr" presetSubtype="0" fill="hold" grpId="0" nodeType="withEffect">
                                  <p:stCondLst>
                                    <p:cond delay="0"/>
                                  </p:stCondLst>
                                  <p:childTnLst>
                                    <p:set>
                                      <p:cBhvr>
                                        <p:cTn id="209" dur="1" fill="hold">
                                          <p:stCondLst>
                                            <p:cond delay="0"/>
                                          </p:stCondLst>
                                        </p:cTn>
                                        <p:tgtEl>
                                          <p:spTgt spid="33">
                                            <p:txEl>
                                              <p:pRg st="0" end="0"/>
                                            </p:txEl>
                                          </p:spTgt>
                                        </p:tgtEl>
                                        <p:attrNameLst>
                                          <p:attrName>style.visibility</p:attrName>
                                        </p:attrNameLst>
                                      </p:cBhvr>
                                      <p:to>
                                        <p:strVal val="visible"/>
                                      </p:to>
                                    </p:set>
                                    <p:animEffect transition="in" filter="fade">
                                      <p:cBhvr>
                                        <p:cTn id="210" dur="500"/>
                                        <p:tgtEl>
                                          <p:spTgt spid="33">
                                            <p:txEl>
                                              <p:pRg st="0" end="0"/>
                                            </p:txEl>
                                          </p:spTgt>
                                        </p:tgtEl>
                                      </p:cBhvr>
                                    </p:animEffect>
                                  </p:childTnLst>
                                </p:cTn>
                              </p:par>
                            </p:childTnLst>
                          </p:cTn>
                        </p:par>
                      </p:childTnLst>
                    </p:cTn>
                  </p:par>
                  <p:par>
                    <p:cTn id="211" fill="hold">
                      <p:stCondLst>
                        <p:cond delay="indefinite"/>
                      </p:stCondLst>
                      <p:childTnLst>
                        <p:par>
                          <p:cTn id="212" fill="hold">
                            <p:stCondLst>
                              <p:cond delay="0"/>
                            </p:stCondLst>
                            <p:childTnLst>
                              <p:par>
                                <p:cTn id="213" presetID="10" presetClass="entr" presetSubtype="0" fill="hold" grpId="0" nodeType="clickEffect">
                                  <p:stCondLst>
                                    <p:cond delay="0"/>
                                  </p:stCondLst>
                                  <p:childTnLst>
                                    <p:set>
                                      <p:cBhvr>
                                        <p:cTn id="214" dur="1" fill="hold">
                                          <p:stCondLst>
                                            <p:cond delay="0"/>
                                          </p:stCondLst>
                                        </p:cTn>
                                        <p:tgtEl>
                                          <p:spTgt spid="34">
                                            <p:bg/>
                                          </p:spTgt>
                                        </p:tgtEl>
                                        <p:attrNameLst>
                                          <p:attrName>style.visibility</p:attrName>
                                        </p:attrNameLst>
                                      </p:cBhvr>
                                      <p:to>
                                        <p:strVal val="visible"/>
                                      </p:to>
                                    </p:set>
                                    <p:animEffect transition="in" filter="fade">
                                      <p:cBhvr>
                                        <p:cTn id="215" dur="500"/>
                                        <p:tgtEl>
                                          <p:spTgt spid="34">
                                            <p:bg/>
                                          </p:spTgt>
                                        </p:tgtEl>
                                      </p:cBhvr>
                                    </p:animEffect>
                                  </p:childTnLst>
                                </p:cTn>
                              </p:par>
                              <p:par>
                                <p:cTn id="216" presetID="10" presetClass="entr" presetSubtype="0" fill="hold" grpId="0" nodeType="withEffect">
                                  <p:stCondLst>
                                    <p:cond delay="0"/>
                                  </p:stCondLst>
                                  <p:childTnLst>
                                    <p:set>
                                      <p:cBhvr>
                                        <p:cTn id="217" dur="1" fill="hold">
                                          <p:stCondLst>
                                            <p:cond delay="0"/>
                                          </p:stCondLst>
                                        </p:cTn>
                                        <p:tgtEl>
                                          <p:spTgt spid="34">
                                            <p:txEl>
                                              <p:pRg st="0" end="0"/>
                                            </p:txEl>
                                          </p:spTgt>
                                        </p:tgtEl>
                                        <p:attrNameLst>
                                          <p:attrName>style.visibility</p:attrName>
                                        </p:attrNameLst>
                                      </p:cBhvr>
                                      <p:to>
                                        <p:strVal val="visible"/>
                                      </p:to>
                                    </p:set>
                                    <p:animEffect transition="in" filter="fade">
                                      <p:cBhvr>
                                        <p:cTn id="218" dur="500"/>
                                        <p:tgtEl>
                                          <p:spTgt spid="3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P spid="11" grpId="0" animBg="1" build="p"/>
      <p:bldP spid="12" grpId="0" animBg="1" build="p"/>
      <p:bldP spid="13" grpId="0" animBg="1" build="p"/>
      <p:bldP spid="14" grpId="0" animBg="1" build="p"/>
      <p:bldP spid="15" grpId="0" animBg="1" build="p"/>
      <p:bldP spid="16" grpId="0" animBg="1" build="p"/>
      <p:bldP spid="17" grpId="0" animBg="1" build="p"/>
      <p:bldP spid="18" grpId="0" animBg="1" build="p"/>
      <p:bldP spid="20" grpId="0" animBg="1" build="p"/>
      <p:bldP spid="21" grpId="0" animBg="1" build="p"/>
      <p:bldP spid="22" grpId="0" animBg="1" build="p"/>
      <p:bldP spid="23" grpId="0" animBg="1" build="p"/>
      <p:bldP spid="25" grpId="0" animBg="1" build="p"/>
      <p:bldP spid="26" grpId="0" animBg="1" build="p"/>
      <p:bldP spid="27" grpId="0" animBg="1" build="p"/>
      <p:bldP spid="28" grpId="0" animBg="1" build="p"/>
      <p:bldP spid="29" grpId="0" animBg="1" build="p"/>
      <p:bldP spid="30" grpId="0" animBg="1" build="p"/>
      <p:bldP spid="32" grpId="0" animBg="1" build="p"/>
      <p:bldP spid="33" grpId="0" animBg="1" build="p"/>
      <p:bldP spid="34"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2daa7b2cc?vja=1&amp;pid=29a97cac2&amp;color=0,0,0&amp;vtp=1&amp;bt=1"/>
          <p:cNvSpPr/>
          <p:nvPr/>
        </p:nvSpPr>
        <p:spPr>
          <a:xfrm>
            <a:off x="722376" y="896112"/>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was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cast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down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when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learnt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about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fact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Dolly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sheep</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died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young.</a:t>
            </a:r>
            <a:endParaRPr lang="en-US" altLang="zh-CN" sz="2000" dirty="0"/>
          </a:p>
        </p:txBody>
      </p:sp>
      <p:sp>
        <p:nvSpPr>
          <p:cNvPr id="4" name="QB_6_AN.253_1#2daa7b2cc.blank?vja=1&amp;pid=29a97cac2&amp;color=0,0,0&amp;vpa=125&amp;vtp=1"/>
          <p:cNvSpPr/>
          <p:nvPr/>
        </p:nvSpPr>
        <p:spPr>
          <a:xfrm>
            <a:off x="6526276" y="1239012"/>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5" name="QB_6_AS.254_1#8361a388e?vja=1&amp;pid=29a97cac2&amp;color=0,0,0&amp;vtp=1"/>
          <p:cNvSpPr/>
          <p:nvPr/>
        </p:nvSpPr>
        <p:spPr>
          <a:xfrm>
            <a:off x="722376" y="1696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句意为：当他得知绵羊多莉早亡时，他非常沮丧。设空处引导同位语从句，对名词fact进行解释说明，从句成分和意义都完整，应用连接词that引导。故填that。</a:t>
            </a:r>
            <a:endParaRPr lang="en-US" altLang="zh-CN" sz="2200" dirty="0"/>
          </a:p>
        </p:txBody>
      </p:sp>
      <p:sp>
        <p:nvSpPr>
          <p:cNvPr id="6" name="QB_6_BD.255_1#2e81a8358?vja=1&amp;pid=29a97cac2&amp;color=0,0,0&amp;vtp=1"/>
          <p:cNvSpPr/>
          <p:nvPr/>
        </p:nvSpPr>
        <p:spPr>
          <a:xfrm>
            <a:off x="722376" y="25063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co-worker,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t>
            </a:r>
            <a:endParaRPr lang="en-US" altLang="zh-CN" sz="2000" dirty="0"/>
          </a:p>
        </p:txBody>
      </p:sp>
      <p:sp>
        <p:nvSpPr>
          <p:cNvPr id="7" name="QB_6_AN.256_1#2e81a8358.blank?vja=1&amp;pid=29a97cac2&amp;color=0,0,0&amp;vpa=126&amp;vtp=1"/>
          <p:cNvSpPr/>
          <p:nvPr/>
        </p:nvSpPr>
        <p:spPr>
          <a:xfrm>
            <a:off x="2842959" y="2468245"/>
            <a:ext cx="550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
        <p:nvSpPr>
          <p:cNvPr id="8" name="QB_6_AS.257_1#2e81a8358?vja=1&amp;pid=29a97cac2&amp;color=0,0,0&amp;vtp=1"/>
          <p:cNvSpPr/>
          <p:nvPr/>
        </p:nvSpPr>
        <p:spPr>
          <a:xfrm>
            <a:off x="722376" y="3309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句意为：我不知道我的同事最近发生了什么事，所以我无法给这个伤心的女孩适当的安慰。</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happened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recently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co-worker为同位语从句，用来解释说明名词idea，从句缺少主语，表示“什么”，应用what来引导。故填what。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58_1#6bb0fd3b9?vja=1&amp;pid=29a97cac2&amp;color=0,0,0&amp;mp=1&amp;vtp=1&amp;bt=1"/>
          <p:cNvSpPr/>
          <p:nvPr/>
        </p:nvSpPr>
        <p:spPr>
          <a:xfrm>
            <a:off x="722376" y="896113"/>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assumption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entirely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untrue.</a:t>
            </a:r>
            <a:endParaRPr lang="en-US" altLang="zh-CN" sz="2000" dirty="0"/>
          </a:p>
        </p:txBody>
      </p:sp>
      <p:sp>
        <p:nvSpPr>
          <p:cNvPr id="3" name="QB_6_AN.259_1#6bb0fd3b9.blank?vja=1&amp;pid=29a97cac2&amp;color=0,0,0&amp;mp=1&amp;vpa=127&amp;vtp=1"/>
          <p:cNvSpPr/>
          <p:nvPr/>
        </p:nvSpPr>
        <p:spPr>
          <a:xfrm>
            <a:off x="3037904" y="858013"/>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4" name="QB_6_AS.260_1#6bb0fd3b9?vja=1&amp;pid=29a97cac2&amp;color=0,0,0&amp;vtp=1"/>
          <p:cNvSpPr/>
          <p:nvPr/>
        </p:nvSpPr>
        <p:spPr>
          <a:xfrm>
            <a:off x="722376" y="1706245"/>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句意为：他们以为他们正在进行的项目是全新的，事实证明这是错的。their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entirely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new是对assumption的解释说明，是同位语从句，从句不缺成分，句意完整，所以应用连接词that。故填that。</a:t>
            </a:r>
            <a:endParaRPr lang="en-US" altLang="zh-CN" sz="2200" dirty="0"/>
          </a:p>
        </p:txBody>
      </p:sp>
      <p:sp>
        <p:nvSpPr>
          <p:cNvPr id="5" name="QB_6_BD.261_1#a6bed6063?vja=1&amp;pid=29a97cac2&amp;color=0,0,0&amp;vtp=1"/>
          <p:cNvSpPr/>
          <p:nvPr/>
        </p:nvSpPr>
        <p:spPr>
          <a:xfrm>
            <a:off x="722376" y="29000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efficient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endParaRPr lang="en-US" altLang="zh-CN" sz="2000" dirty="0"/>
          </a:p>
        </p:txBody>
      </p:sp>
      <p:sp>
        <p:nvSpPr>
          <p:cNvPr id="6" name="QB_6_AN.262_1#a6bed6063.blank?vja=1&amp;pid=29a97cac2&amp;color=0,0,0&amp;vpa=128&amp;vtp=1"/>
          <p:cNvSpPr/>
          <p:nvPr/>
        </p:nvSpPr>
        <p:spPr>
          <a:xfrm>
            <a:off x="5144643" y="2861945"/>
            <a:ext cx="874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whether</a:t>
            </a:r>
            <a:endParaRPr lang="en-US" altLang="zh-CN" sz="2000" dirty="0"/>
          </a:p>
        </p:txBody>
      </p:sp>
      <p:sp>
        <p:nvSpPr>
          <p:cNvPr id="7" name="QB_6_AS.263_1#a6bed6063?vja=1&amp;pid=29a97cac2&amp;color=0,0,0&amp;vtp=1"/>
          <p:cNvSpPr/>
          <p:nvPr/>
        </p:nvSpPr>
        <p:spPr>
          <a:xfrm>
            <a:off x="722376" y="37034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还有一个问题有待讨论，即能源和资源的有效利用是否将成为人们关注的焦点。分析句子结构可知，设空处引导同位语从句，对名词problem进行解释说明，从句成分完整，缺少“是否”之意，if不用于引导同位语从句，故填whether。</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64_1#213b3f521?vja=1&amp;pid=29a97cac2&amp;color=0,0,0&amp;mp=1&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sister’s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fifth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endParaRPr lang="en-US" altLang="zh-CN" sz="2000" dirty="0"/>
          </a:p>
        </p:txBody>
      </p:sp>
      <p:sp>
        <p:nvSpPr>
          <p:cNvPr id="3" name="QB_6_AN.265_1#213b3f521.blank?vja=1&amp;pid=29a97cac2&amp;color=0,0,0&amp;mp=1&amp;vpa=129&amp;vtp=1"/>
          <p:cNvSpPr/>
          <p:nvPr/>
        </p:nvSpPr>
        <p:spPr>
          <a:xfrm>
            <a:off x="7070852" y="858013"/>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4" name="QB_6_AS.266_1#213b3f521?vja=1&amp;pid=29a97cac2&amp;color=0,0,0&amp;vtp=1"/>
          <p:cNvSpPr/>
          <p:nvPr/>
        </p:nvSpPr>
        <p:spPr>
          <a:xfrm>
            <a:off x="722376" y="1696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姐姐的学习习惯给我留下的印象是，五年级学生已经长大了，不需要再给他们读故事了。分析句子结构可知，设空处引导的是同位语从句，对抽象名词impression进行解释说明。引导词在从句中不作成分，只起到连接作用，应用that。故填that。</a:t>
            </a:r>
            <a:endParaRPr lang="en-US" altLang="zh-CN" sz="2200" dirty="0"/>
          </a:p>
        </p:txBody>
      </p:sp>
      <p:sp>
        <p:nvSpPr>
          <p:cNvPr id="5" name="QB_6_BD.267_1#e51ea5bab?vja=1&amp;pid=29a97cac2&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ours.</a:t>
            </a:r>
            <a:endParaRPr lang="en-US" altLang="zh-CN" sz="2000" dirty="0"/>
          </a:p>
        </p:txBody>
      </p:sp>
      <p:sp>
        <p:nvSpPr>
          <p:cNvPr id="6" name="QB_6_AN.268_1#e51ea5bab.blank?vja=1&amp;pid=29a97cac2&amp;color=0,0,0&amp;vpa=130&amp;vtp=1"/>
          <p:cNvSpPr/>
          <p:nvPr/>
        </p:nvSpPr>
        <p:spPr>
          <a:xfrm>
            <a:off x="6434201" y="2846959"/>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7" name="QB_6_AS.269_1#e51ea5bab?vja=1&amp;pid=29a97cac2&amp;color=0,0,0&amp;vtp=1"/>
          <p:cNvSpPr/>
          <p:nvPr/>
        </p:nvSpPr>
        <p:spPr>
          <a:xfrm>
            <a:off x="722376" y="3309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句意为：科学家们正在研究动物，以证明它们与我们有相似的情感。they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ours不缺少句子成分，解释说明proof的具体内容，是同位语从句，且从句意思完整，故用that引导。故填that。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70_1#40cadbc20?vja=1&amp;pid=29a97cac2&amp;color=0,0,0&amp;mp=1&amp;vtp=1&amp;bt=1"/>
          <p:cNvSpPr/>
          <p:nvPr/>
        </p:nvSpPr>
        <p:spPr>
          <a:xfrm>
            <a:off x="722376" y="896113"/>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guarantee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attempted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endParaRPr lang="en-US" altLang="zh-CN" sz="2000" dirty="0"/>
          </a:p>
        </p:txBody>
      </p:sp>
      <p:sp>
        <p:nvSpPr>
          <p:cNvPr id="3" name="QB_6_AN.271_1#40cadbc20.blank?vja=1&amp;pid=29a97cac2&amp;color=0,0,0&amp;mp=1&amp;vpa=131&amp;vtp=1"/>
          <p:cNvSpPr/>
          <p:nvPr/>
        </p:nvSpPr>
        <p:spPr>
          <a:xfrm>
            <a:off x="3854196" y="858013"/>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4" name="QB_6_AS.272_1#40cadbc20?vja=1&amp;pid=29a97cac2&amp;color=0,0,0&amp;vtp=1"/>
          <p:cNvSpPr/>
          <p:nvPr/>
        </p:nvSpPr>
        <p:spPr>
          <a:xfrm>
            <a:off x="722376" y="1706245"/>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句意为：没有人能保证它会起作用，因为以前没有人尝试做过类似的事情。it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work是解释说明guarantee的内容，从句不缺少成分，句意完整，所以应用连接词that。</a:t>
            </a:r>
            <a:endParaRPr lang="en-US" altLang="zh-CN" sz="2200" dirty="0"/>
          </a:p>
        </p:txBody>
      </p:sp>
      <p:sp>
        <p:nvSpPr>
          <p:cNvPr id="5" name="QB_6_BD.273_1#8d0cb2ae5?vja=1&amp;pid=29a97cac2&amp;color=0,0,0&amp;vtp=1"/>
          <p:cNvSpPr/>
          <p:nvPr/>
        </p:nvSpPr>
        <p:spPr>
          <a:xfrm>
            <a:off x="722376" y="25190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8.Evidence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endParaRPr lang="en-US" altLang="zh-CN" sz="2000" dirty="0"/>
          </a:p>
        </p:txBody>
      </p:sp>
      <p:sp>
        <p:nvSpPr>
          <p:cNvPr id="6" name="QB_6_AN.274_1#8d0cb2ae5.blank?vja=1&amp;pid=29a97cac2&amp;color=0,0,0&amp;vpa=132&amp;vtp=1"/>
          <p:cNvSpPr/>
          <p:nvPr/>
        </p:nvSpPr>
        <p:spPr>
          <a:xfrm>
            <a:off x="6585077" y="2480945"/>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7" name="QB_6_AS.275_1#8d0cb2ae5?vja=1&amp;pid=29a97cac2&amp;color=0,0,0&amp;vtp=1"/>
          <p:cNvSpPr/>
          <p:nvPr/>
        </p:nvSpPr>
        <p:spPr>
          <a:xfrm>
            <a:off x="722376" y="33224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通过多年的研究，（科学家）已经发现了证据表明孩子们早期的睡眠问题在其长大后可能仍然存在。分析句子结构可知，设空处引导同位语从句，解释说明Evidence的内容，从句不缺少成分且句意完整，所以用that引导。</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76_1#d0ce44b55?vja=1&amp;pid=29a97cac2&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doubt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diseases,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cancer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diseases.</a:t>
            </a:r>
            <a:endParaRPr lang="en-US" altLang="zh-CN" sz="2000" dirty="0"/>
          </a:p>
        </p:txBody>
      </p:sp>
      <p:sp>
        <p:nvSpPr>
          <p:cNvPr id="3" name="QB_6_AN.277_1#d0ce44b55.blank?vja=1&amp;pid=29a97cac2&amp;color=0,0,0&amp;vpa=133&amp;vtp=1"/>
          <p:cNvSpPr/>
          <p:nvPr/>
        </p:nvSpPr>
        <p:spPr>
          <a:xfrm>
            <a:off x="3413379" y="858013"/>
            <a:ext cx="874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whether</a:t>
            </a:r>
            <a:endParaRPr lang="en-US" altLang="zh-CN" sz="2000" dirty="0"/>
          </a:p>
        </p:txBody>
      </p:sp>
      <p:sp>
        <p:nvSpPr>
          <p:cNvPr id="4" name="QB_6_AS.278_1#d0ce44b55?vja=1&amp;pid=29a97cac2&amp;color=0,0,0&amp;vtp=1"/>
          <p:cNvSpPr/>
          <p:nvPr/>
        </p:nvSpPr>
        <p:spPr>
          <a:xfrm>
            <a:off x="722376" y="1696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有人对人类是否有一天能找到应对癌症和某些血液病等致命疾病的疗法表示怀疑。设空处在doubt后引导同位语从句，对doubt的内容进行解释说明；此处表示“是否”的含义，故填whether。if不用于引导同位语从句。</a:t>
            </a:r>
            <a:endParaRPr lang="en-US" altLang="zh-CN" sz="2200" dirty="0"/>
          </a:p>
        </p:txBody>
      </p:sp>
      <p:sp>
        <p:nvSpPr>
          <p:cNvPr id="5" name="QB_6_BD.279_1#51fa4ab81?vja=1&amp;pid=29a97cac2&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courage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truth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stolen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endParaRPr lang="en-US" altLang="zh-CN" sz="2000" dirty="0"/>
          </a:p>
        </p:txBody>
      </p:sp>
      <p:sp>
        <p:nvSpPr>
          <p:cNvPr id="6" name="QB_6_AN.280_1#51fa4ab81.blank?vja=1&amp;pid=29a97cac2&amp;color=0,0,0&amp;vpa=134&amp;vtp=1"/>
          <p:cNvSpPr/>
          <p:nvPr/>
        </p:nvSpPr>
        <p:spPr>
          <a:xfrm>
            <a:off x="4057714" y="2846959"/>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7" name="QB_6_AN.281_1#51fa4ab81.blank?vja=1&amp;pid=29a97cac2&amp;color=0,0,0&amp;vpa=135&amp;vtp=1"/>
          <p:cNvSpPr/>
          <p:nvPr/>
        </p:nvSpPr>
        <p:spPr>
          <a:xfrm>
            <a:off x="7326376" y="2846959"/>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8" name="QB_6_AS.282_1#51fa4ab81?vja=1&amp;pid=29a97cac2&amp;color=0,0,0&amp;vtp=1"/>
          <p:cNvSpPr/>
          <p:nvPr/>
        </p:nvSpPr>
        <p:spPr>
          <a:xfrm>
            <a:off x="722376" y="33097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句意为：这个男孩鼓起极大的勇气才说出了实情——他偷了钱。分析句子结构可知，本句包含“It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is/was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that/who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”强调句型，去掉It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was和第一个设空处后，句子结构仍然完整，此处强调with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courage，故第一空填that；第二空在truth后引导同位语从句，解释truth的内容，且设空处在从句中不作成分，故用that引导该从句。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8"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83_1#0de2fa71f?vja=1&amp;pid=74c70f0cc&amp;color=0,0,0&amp;vtp=1&amp;bt=1"/>
          <p:cNvSpPr/>
          <p:nvPr/>
        </p:nvSpPr>
        <p:spPr>
          <a:xfrm>
            <a:off x="722376" y="900000"/>
            <a:ext cx="10753344" cy="491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[江苏南京六校联合体2025高二期末联考]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Smithsonian’s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manuscript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（帛书）</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Beijing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80-year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overseas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existence.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manuscript,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Scrolls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Period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unearthed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Zidanku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Manuscript,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stolen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robbers.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（illegal）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1946.</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Xie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Ambassador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manuscript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900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numerology.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milestone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testament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（证明）</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cooperation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3" name="QM_6_AN.284_1#0de2fa71f.blank?vja=1&amp;pid=74c70f0cc&amp;color=0,0,0&amp;vpa=136&amp;vtp=1"/>
          <p:cNvSpPr/>
          <p:nvPr/>
        </p:nvSpPr>
        <p:spPr>
          <a:xfrm>
            <a:off x="8927910" y="2004900"/>
            <a:ext cx="774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arrived</a:t>
            </a:r>
            <a:endParaRPr lang="en-US" altLang="zh-CN" sz="2000" dirty="0"/>
          </a:p>
        </p:txBody>
      </p:sp>
      <p:sp>
        <p:nvSpPr>
          <p:cNvPr id="4" name="QM_6_AN.285_1#0de2fa71f.blank?vja=1&amp;pid=74c70f0cc&amp;color=0,0,0&amp;vpa=137&amp;vtp=1"/>
          <p:cNvSpPr/>
          <p:nvPr/>
        </p:nvSpPr>
        <p:spPr>
          <a:xfrm>
            <a:off x="6784086" y="2754200"/>
            <a:ext cx="1239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comparable</a:t>
            </a:r>
            <a:endParaRPr lang="en-US" altLang="zh-CN" sz="2000" dirty="0"/>
          </a:p>
        </p:txBody>
      </p:sp>
      <p:sp>
        <p:nvSpPr>
          <p:cNvPr id="5" name="QM_6_AN.286_1#0de2fa71f.blank?vja=1&amp;pid=74c70f0cc&amp;color=0,0,0&amp;vpa=138&amp;vtp=1"/>
          <p:cNvSpPr/>
          <p:nvPr/>
        </p:nvSpPr>
        <p:spPr>
          <a:xfrm>
            <a:off x="7414959" y="3135200"/>
            <a:ext cx="788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writing</a:t>
            </a:r>
            <a:endParaRPr lang="en-US" altLang="zh-CN" sz="2000" dirty="0"/>
          </a:p>
        </p:txBody>
      </p:sp>
      <p:sp>
        <p:nvSpPr>
          <p:cNvPr id="6" name="QM_6_AN.287_1#0de2fa71f.blank?vja=1&amp;pid=74c70f0cc&amp;color=0,0,0&amp;vpa=139&amp;vtp=1"/>
          <p:cNvSpPr/>
          <p:nvPr/>
        </p:nvSpPr>
        <p:spPr>
          <a:xfrm>
            <a:off x="4700334" y="3909900"/>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sz="2000" dirty="0"/>
          </a:p>
        </p:txBody>
      </p:sp>
      <p:sp>
        <p:nvSpPr>
          <p:cNvPr id="7" name="QM_6_AN.288_1#0de2fa71f.blank?vja=1&amp;pid=74c70f0cc&amp;color=0,0,0&amp;vpa=140&amp;vtp=1"/>
          <p:cNvSpPr/>
          <p:nvPr/>
        </p:nvSpPr>
        <p:spPr>
          <a:xfrm>
            <a:off x="10506139" y="3897200"/>
            <a:ext cx="8858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illegally</a:t>
            </a:r>
            <a:endParaRPr lang="en-US" altLang="zh-CN" sz="2000" dirty="0"/>
          </a:p>
        </p:txBody>
      </p:sp>
      <p:sp>
        <p:nvSpPr>
          <p:cNvPr id="8" name="QM_6_AN.289_1#0de2fa71f.blank?vja=1&amp;pid=74c70f0cc&amp;color=0,0,0&amp;vpa=141&amp;vtp=1"/>
          <p:cNvSpPr/>
          <p:nvPr/>
        </p:nvSpPr>
        <p:spPr>
          <a:xfrm>
            <a:off x="985901" y="5052900"/>
            <a:ext cx="1084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characters</a:t>
            </a:r>
            <a:endParaRPr lang="en-US" altLang="zh-CN" sz="2000" dirty="0"/>
          </a:p>
        </p:txBody>
      </p:sp>
      <p:sp>
        <p:nvSpPr>
          <p:cNvPr id="9" name="QM_6_AN.290_1#0de2fa71f.blank?vja=1&amp;pid=74c70f0cc&amp;color=0,0,0&amp;vpa=142&amp;vtp=1"/>
          <p:cNvSpPr/>
          <p:nvPr/>
        </p:nvSpPr>
        <p:spPr>
          <a:xfrm>
            <a:off x="9472549" y="5052900"/>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_1#39ec3fabf?vja=1&amp;pid=68b65b9ff&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organization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declared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occurrence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（violent）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endParaRPr lang="en-US" altLang="zh-CN" sz="2000" dirty="0"/>
          </a:p>
        </p:txBody>
      </p:sp>
      <p:sp>
        <p:nvSpPr>
          <p:cNvPr id="3" name="QB_6_AN.8_1#39ec3fabf.blank?vja=1&amp;pid=68b65b9ff&amp;color=0,0,0&amp;vpa=3&amp;vtp=1"/>
          <p:cNvSpPr/>
          <p:nvPr/>
        </p:nvSpPr>
        <p:spPr>
          <a:xfrm>
            <a:off x="9382506" y="858013"/>
            <a:ext cx="915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violence</a:t>
            </a:r>
            <a:endParaRPr lang="en-US" altLang="zh-CN" sz="2000" dirty="0"/>
          </a:p>
        </p:txBody>
      </p:sp>
      <p:sp>
        <p:nvSpPr>
          <p:cNvPr id="4" name="QB_6_AS.9_1#39ec3fabf?vja=1&amp;pid=68b65b9ff&amp;color=0,0,0&amp;vtp=1"/>
          <p:cNvSpPr/>
          <p:nvPr/>
        </p:nvSpPr>
        <p:spPr>
          <a:xfrm>
            <a:off x="722376" y="1696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句意为：该组织宣布他们将努力尽快减少暴力事件的发生。分析句子结构可知，设空处应用名词violence作介词of的宾语，意为“暴力”，为不可数名词。故填violence。</a:t>
            </a:r>
            <a:endParaRPr lang="en-US" altLang="zh-CN" sz="2200" dirty="0"/>
          </a:p>
        </p:txBody>
      </p:sp>
      <p:sp>
        <p:nvSpPr>
          <p:cNvPr id="5" name="QB_6_BD.10_1#fe78cd34f?vja=1&amp;pid=68b65b9ff&amp;color=0,0,0&amp;vtp=1"/>
          <p:cNvSpPr/>
          <p:nvPr/>
        </p:nvSpPr>
        <p:spPr>
          <a:xfrm>
            <a:off x="722376" y="25063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accurate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endParaRPr lang="en-US" altLang="zh-CN" sz="2000" dirty="0"/>
          </a:p>
        </p:txBody>
      </p:sp>
      <p:sp>
        <p:nvSpPr>
          <p:cNvPr id="6" name="QB_6_AN.11_1#fe78cd34f.blank?vja=1&amp;pid=68b65b9ff&amp;color=0,0,0&amp;vpa=4&amp;vtp=1"/>
          <p:cNvSpPr/>
          <p:nvPr/>
        </p:nvSpPr>
        <p:spPr>
          <a:xfrm>
            <a:off x="7960678" y="2468245"/>
            <a:ext cx="1182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assessment</a:t>
            </a:r>
            <a:endParaRPr lang="en-US" altLang="zh-CN" sz="2000" dirty="0"/>
          </a:p>
        </p:txBody>
      </p:sp>
      <p:sp>
        <p:nvSpPr>
          <p:cNvPr id="7" name="QB_6_AS.12_1#fe78cd34f?vja=1&amp;pid=68b65b9ff&amp;color=0,0,0&amp;vtp=1"/>
          <p:cNvSpPr/>
          <p:nvPr/>
        </p:nvSpPr>
        <p:spPr>
          <a:xfrm>
            <a:off x="722376" y="3309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句意为：我们可能要花些时间才能对这些历史遗迹遭受的损坏（情况）作出准确的评估。设空处作动词make的宾语，且被不定冠词an和形容词修饰，应用名词的单数形式。故填assessment。</a:t>
            </a:r>
            <a:endParaRPr lang="en-US" altLang="zh-CN" sz="2200" dirty="0"/>
          </a:p>
        </p:txBody>
      </p:sp>
      <p:sp>
        <p:nvSpPr>
          <p:cNvPr id="8" name="QB_6_BD.13_1#1a26ba002?vja=1&amp;pid=68b65b9ff&amp;color=0,0,0&amp;vtp=1"/>
          <p:cNvSpPr/>
          <p:nvPr/>
        </p:nvSpPr>
        <p:spPr>
          <a:xfrm>
            <a:off x="722376" y="44979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endParaRPr lang="en-US" altLang="zh-CN" sz="2000" dirty="0"/>
          </a:p>
        </p:txBody>
      </p:sp>
      <p:sp>
        <p:nvSpPr>
          <p:cNvPr id="9" name="QB_6_AN.14_1#1a26ba002.blank?vja=1&amp;pid=68b65b9ff&amp;color=0,0,0&amp;vpa=5&amp;vtp=1"/>
          <p:cNvSpPr/>
          <p:nvPr/>
        </p:nvSpPr>
        <p:spPr>
          <a:xfrm>
            <a:off x="6678676" y="4459859"/>
            <a:ext cx="563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ruins</a:t>
            </a:r>
            <a:endParaRPr lang="en-US" altLang="zh-CN" sz="2000" dirty="0"/>
          </a:p>
        </p:txBody>
      </p:sp>
      <p:sp>
        <p:nvSpPr>
          <p:cNvPr id="10" name="QB_6_AS.15_1#1a26ba002?vja=1&amp;pid=68b65b9ff&amp;color=0,0,0&amp;vtp=1"/>
          <p:cNvSpPr/>
          <p:nvPr/>
        </p:nvSpPr>
        <p:spPr>
          <a:xfrm>
            <a:off x="722376" y="4922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句意为：难怪整座大楼现在一片狼藉，昨晚它起了大火。in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ruins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为固定搭配，意为“毁坏；严重受损”。故填ruins。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83_1#0de2fa71f?vja=1&amp;pid=74c70f0cc&amp;color=0,0,0&amp;vtp=1&amp;bt=1"/>
          <p:cNvSpPr/>
          <p:nvPr/>
        </p:nvSpPr>
        <p:spPr>
          <a:xfrm>
            <a:off x="722376" y="900000"/>
            <a:ext cx="10753344" cy="3009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vitality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people-to-people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equality,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mutual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mentioned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overseas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#1.4</a:t>
            </a:r>
            <a:endParaRPr lang="en-US" altLang="zh-CN" sz="2000" dirty="0"/>
          </a:p>
        </p:txBody>
      </p:sp>
      <p:sp>
        <p:nvSpPr>
          <p:cNvPr id="3" name="QM_6_EX.294_1#0de2fa71f?vja=1&amp;pid=74c70f0cc&amp;color=0,0,0&amp;vtp=1"/>
          <p:cNvSpPr/>
          <p:nvPr/>
        </p:nvSpPr>
        <p:spPr>
          <a:xfrm>
            <a:off x="722376" y="3950398"/>
            <a:ext cx="10753344" cy="732409"/>
          </a:xfrm>
          <a:prstGeom prst="rect">
            <a:avLst/>
          </a:prstGeom>
          <a:noFill/>
        </p:spPr>
        <p:txBody>
          <a:bodyPr wrap="square" lIns="0" tIns="0" rIns="0" bIns="0" rtlCol="0" anchor="t"/>
          <a:lstStyle/>
          <a:p>
            <a:pPr algn="l">
              <a:lnSpc>
                <a:spcPct val="125000"/>
              </a:lnSpc>
            </a:pPr>
            <a:r>
              <a:rPr lang="en-US" altLang="zh-CN" sz="2000" b="1" i="0" spc="-5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spc="-5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本文是一篇新闻报道，主要报道了美国史密森尼学会国立亚洲艺术博物馆向中国返还战国时期的两卷帛书。这两卷帛书的回归不仅具有重大文化意义，也为两国人文交流注入新活力。</a:t>
            </a:r>
            <a:endParaRPr lang="en-US" altLang="zh-CN" sz="2000" spc="-50" dirty="0"/>
          </a:p>
        </p:txBody>
      </p:sp>
      <p:sp>
        <p:nvSpPr>
          <p:cNvPr id="4" name="QM_6_AN.291_1#0de2fa71f.blank?vja=1&amp;pid=74c70f0cc&amp;color=0,0,0&amp;vpa=143&amp;vtp=1"/>
          <p:cNvSpPr/>
          <p:nvPr/>
        </p:nvSpPr>
        <p:spPr>
          <a:xfrm>
            <a:off x="3628708" y="861900"/>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5" name="QM_6_AN.292_1#0de2fa71f.blank?vja=1&amp;pid=74c70f0cc&amp;color=0,0,0&amp;vpa=144&amp;vtp=1"/>
          <p:cNvSpPr/>
          <p:nvPr/>
        </p:nvSpPr>
        <p:spPr>
          <a:xfrm>
            <a:off x="9196134" y="1242900"/>
            <a:ext cx="635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based</a:t>
            </a:r>
            <a:endParaRPr lang="en-US" altLang="zh-CN" sz="2000" dirty="0"/>
          </a:p>
        </p:txBody>
      </p:sp>
      <p:sp>
        <p:nvSpPr>
          <p:cNvPr id="6" name="QM_6_AN.293_1#0de2fa71f.blank?vja=1&amp;pid=74c70f0cc&amp;color=0,0,0&amp;vpa=145&amp;vtp=1"/>
          <p:cNvSpPr/>
          <p:nvPr/>
        </p:nvSpPr>
        <p:spPr>
          <a:xfrm>
            <a:off x="9056180" y="2766900"/>
            <a:ext cx="352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bg/>
                                          </p:spTgt>
                                        </p:tgtEl>
                                        <p:attrNameLst>
                                          <p:attrName>style.visibility</p:attrName>
                                        </p:attrNameLst>
                                      </p:cBhvr>
                                      <p:to>
                                        <p:strVal val="visible"/>
                                      </p:to>
                                    </p:set>
                                    <p:animEffect transition="in" filter="fade">
                                      <p:cBhvr>
                                        <p:cTn id="31" dur="500"/>
                                        <p:tgtEl>
                                          <p:spTgt spid="3">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295_1#471bf9c9d?vja=1&amp;pid=0de2fa71f&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7_AN.296_1#471bf9c9d.blank?vja=1&amp;pid=0de2fa71f&amp;color=0,0,0&amp;vpa=146&amp;vtp=1"/>
          <p:cNvSpPr/>
          <p:nvPr/>
        </p:nvSpPr>
        <p:spPr>
          <a:xfrm>
            <a:off x="1011301" y="858013"/>
            <a:ext cx="774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arrived</a:t>
            </a:r>
            <a:endParaRPr lang="en-US" altLang="zh-CN" sz="2000" dirty="0"/>
          </a:p>
        </p:txBody>
      </p:sp>
      <p:sp>
        <p:nvSpPr>
          <p:cNvPr id="4" name="QB_7_AS.297_1#471bf9c9d?vja=1&amp;pid=0de2fa71f&amp;color=0,0,0&amp;vtp=1"/>
          <p:cNvSpPr/>
          <p:nvPr/>
        </p:nvSpPr>
        <p:spPr>
          <a:xfrm>
            <a:off x="722376" y="1315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美国史密森尼学会国立亚洲艺术博物馆已向中国返还中国古代一件帛书的剩余两卷，这两卷帛书于5月18日抵达北京，结束了近80年的海外流失历程。设空处在which引导的定语从句中作谓语，根据语境和时间状语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18可知，动作已经结束，应用一般过去时。故填arrived。</a:t>
            </a:r>
            <a:endParaRPr lang="en-US" altLang="zh-CN" sz="2200" dirty="0"/>
          </a:p>
        </p:txBody>
      </p:sp>
      <p:sp>
        <p:nvSpPr>
          <p:cNvPr id="5" name="QB_7_BD.298_1#13c192f64?vja=1&amp;pid=0de2fa71f&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6" name="QB_7_AN.299_1#13c192f64.blank?vja=1&amp;pid=0de2fa71f&amp;color=0,0,0&amp;vpa=147&amp;vtp=1"/>
          <p:cNvSpPr/>
          <p:nvPr/>
        </p:nvSpPr>
        <p:spPr>
          <a:xfrm>
            <a:off x="1036701" y="2834259"/>
            <a:ext cx="1239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comparable</a:t>
            </a:r>
            <a:endParaRPr lang="en-US" altLang="zh-CN" sz="2000" dirty="0"/>
          </a:p>
        </p:txBody>
      </p:sp>
      <p:sp>
        <p:nvSpPr>
          <p:cNvPr id="7" name="QB_7_AS.300_1#13c192f64?vja=1&amp;pid=0de2fa71f&amp;color=0,0,0&amp;vtp=1"/>
          <p:cNvSpPr/>
          <p:nvPr/>
        </p:nvSpPr>
        <p:spPr>
          <a:xfrm>
            <a:off x="722376" y="33097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句意为：专家称，该帛书的价值堪比西方的“死海古卷”，是迄今为止发现的中国最古老的帛书作品，也是中国出土的唯一战国时期帛书。设空处在句中作表语，此处表示“（重要性）可相提并论的”，be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comparable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为固定搭配，意为“可与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相提并论；比得上</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”，因此该空应填形容词comparable。</a:t>
            </a:r>
            <a:endParaRPr lang="en-US" altLang="zh-CN" sz="2200" dirty="0"/>
          </a:p>
        </p:txBody>
      </p:sp>
      <p:sp>
        <p:nvSpPr>
          <p:cNvPr id="8" name="QB_7_BD.301_1#8fe37e633?vja=1&amp;pid=0de2fa71f&amp;color=0,0,0&amp;vtp=1"/>
          <p:cNvSpPr/>
          <p:nvPr/>
        </p:nvSpPr>
        <p:spPr>
          <a:xfrm>
            <a:off x="722376" y="4878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9" name="QB_7_AN.302_1#8fe37e633.blank?vja=1&amp;pid=0de2fa71f&amp;color=0,0,0&amp;vpa=148&amp;vtp=1"/>
          <p:cNvSpPr/>
          <p:nvPr/>
        </p:nvSpPr>
        <p:spPr>
          <a:xfrm>
            <a:off x="998601" y="4828159"/>
            <a:ext cx="788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writing</a:t>
            </a:r>
            <a:endParaRPr lang="en-US" altLang="zh-CN" sz="2000" dirty="0"/>
          </a:p>
        </p:txBody>
      </p:sp>
      <p:sp>
        <p:nvSpPr>
          <p:cNvPr id="10" name="QB_7_AS.303_1#8fe37e633?vja=1&amp;pid=0de2fa71f&amp;color=0,0,0&amp;vtp=1"/>
          <p:cNvSpPr/>
          <p:nvPr/>
        </p:nvSpPr>
        <p:spPr>
          <a:xfrm>
            <a:off x="722376" y="53036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oldest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silk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____在句中作表语，表示“中国最古老的帛书作品”，名词writing意为“著作；作品”，为不可数名词。故填writing。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04_1#f2d9376ec?vja=1&amp;pid=0de2fa71f&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7_AN.305_1#f2d9376ec.blank?vja=1&amp;pid=0de2fa71f&amp;color=0,0,0&amp;vpa=149&amp;vtp=1"/>
          <p:cNvSpPr/>
          <p:nvPr/>
        </p:nvSpPr>
        <p:spPr>
          <a:xfrm>
            <a:off x="1062101" y="858013"/>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sz="2000" dirty="0"/>
          </a:p>
        </p:txBody>
      </p:sp>
      <p:sp>
        <p:nvSpPr>
          <p:cNvPr id="4" name="QB_7_AS.306_1#f2d9376ec?vja=1&amp;pid=0de2fa71f&amp;color=0,0,0&amp;vtp=1"/>
          <p:cNvSpPr/>
          <p:nvPr/>
        </p:nvSpPr>
        <p:spPr>
          <a:xfrm>
            <a:off x="722376" y="1315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句意为：“子弹库帛书”这个名称源于它被盗墓者盗掘的地点。设空处引导定语从句，修饰表示地点的先行词the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site，关系词在从句中作地点状语，故用关系副词where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引导该从句。</a:t>
            </a:r>
            <a:endParaRPr lang="en-US" altLang="zh-CN" sz="2200" dirty="0"/>
          </a:p>
        </p:txBody>
      </p:sp>
      <p:sp>
        <p:nvSpPr>
          <p:cNvPr id="5" name="QB_7_BD.307_1#990630686?vja=1&amp;pid=0de2fa71f&amp;color=0,0,0&amp;vtp=1"/>
          <p:cNvSpPr/>
          <p:nvPr/>
        </p:nvSpPr>
        <p:spPr>
          <a:xfrm>
            <a:off x="722376" y="2110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6" name="QB_7_AN.308_1#990630686.blank?vja=1&amp;pid=0de2fa71f&amp;color=0,0,0&amp;vpa=150&amp;vtp=1"/>
          <p:cNvSpPr/>
          <p:nvPr/>
        </p:nvSpPr>
        <p:spPr>
          <a:xfrm>
            <a:off x="1024001" y="2059559"/>
            <a:ext cx="8858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illegally</a:t>
            </a:r>
            <a:endParaRPr lang="en-US" altLang="zh-CN" sz="2000" dirty="0"/>
          </a:p>
        </p:txBody>
      </p:sp>
      <p:sp>
        <p:nvSpPr>
          <p:cNvPr id="7" name="QB_7_AS.309_1#990630686?vja=1&amp;pid=0de2fa71f&amp;color=0,0,0&amp;vtp=1"/>
          <p:cNvSpPr/>
          <p:nvPr/>
        </p:nvSpPr>
        <p:spPr>
          <a:xfrm>
            <a:off x="722376" y="2493582"/>
            <a:ext cx="11095038"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句意为：它于1946年被非法带到美国。设空处修饰动词taken，应用副词形式。故填illegally。</a:t>
            </a:r>
            <a:endParaRPr lang="en-US" altLang="zh-CN" sz="2200" dirty="0"/>
          </a:p>
        </p:txBody>
      </p:sp>
      <p:sp>
        <p:nvSpPr>
          <p:cNvPr id="8" name="QB_7_BD.310_1#a31f310ec?vja=1&amp;pid=0de2fa71f&amp;color=0,0,0&amp;vtp=1"/>
          <p:cNvSpPr/>
          <p:nvPr/>
        </p:nvSpPr>
        <p:spPr>
          <a:xfrm>
            <a:off x="722376" y="28829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9" name="QB_7_AN.311_1#a31f310ec.blank?vja=1&amp;pid=0de2fa71f&amp;color=0,0,0&amp;vpa=151&amp;vtp=1"/>
          <p:cNvSpPr/>
          <p:nvPr/>
        </p:nvSpPr>
        <p:spPr>
          <a:xfrm>
            <a:off x="1049401" y="2844800"/>
            <a:ext cx="1084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characters</a:t>
            </a:r>
            <a:endParaRPr lang="en-US" altLang="zh-CN" sz="2000" dirty="0"/>
          </a:p>
        </p:txBody>
      </p:sp>
      <p:sp>
        <p:nvSpPr>
          <p:cNvPr id="10" name="QB_7_AS.312_1#a31f310ec?vja=1&amp;pid=0de2fa71f&amp;color=0,0,0&amp;vtp=1"/>
          <p:cNvSpPr/>
          <p:nvPr/>
        </p:nvSpPr>
        <p:spPr>
          <a:xfrm>
            <a:off x="722376" y="33097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句意为：中国驻美国大使谢锋表示，该帛书全篇九百多字，充满了神话与数术。设空处作动词</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的宾语。character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在此处意为“文字；符号”，是可数名词；其前有over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900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修饰，故应用复数形式</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characters。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13_1#26dc19271?vja=1&amp;pid=0de2fa71f&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3" name="QB_7_AN.314_1#26dc19271.blank?vja=1&amp;pid=0de2fa71f&amp;color=0,0,0&amp;vpa=152&amp;vtp=1"/>
          <p:cNvSpPr/>
          <p:nvPr/>
        </p:nvSpPr>
        <p:spPr>
          <a:xfrm>
            <a:off x="1024001" y="858013"/>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4" name="QB_7_AS.315_1#26dc19271?vja=1&amp;pid=0de2fa71f&amp;color=0,0,0&amp;vtp=1"/>
          <p:cNvSpPr/>
          <p:nvPr/>
        </p:nvSpPr>
        <p:spPr>
          <a:xfrm>
            <a:off x="722376" y="1315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句意为：他表示，这两卷帛书的回归是一座文化里程碑，是中美在遗产保护领域开展的合作的证明，这一举措也为两国人民的交流与友谊注入了新的活力。分析句子结构可知，said后为两个并列的宾语从句，____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return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volumes在第一个从句中作主语，此处特指“这两卷帛书的回归”，故用定冠词the修饰。</a:t>
            </a:r>
            <a:endParaRPr lang="en-US" altLang="zh-CN" sz="2200" dirty="0"/>
          </a:p>
        </p:txBody>
      </p:sp>
      <p:sp>
        <p:nvSpPr>
          <p:cNvPr id="5" name="QB_7_BD.316_1#6ebadd071?vja=1&amp;pid=0de2fa71f&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6" name="QB_7_AN.317_1#6ebadd071.blank?vja=1&amp;pid=0de2fa71f&amp;color=0,0,0&amp;vpa=153&amp;vtp=1"/>
          <p:cNvSpPr/>
          <p:nvPr/>
        </p:nvSpPr>
        <p:spPr>
          <a:xfrm>
            <a:off x="1049401" y="2846959"/>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7" name="QB_7_AS.318_1#6ebadd071?vja=1&amp;pid=0de2fa71f&amp;color=0,0,0&amp;vtp=1"/>
          <p:cNvSpPr/>
          <p:nvPr/>
        </p:nvSpPr>
        <p:spPr>
          <a:xfrm>
            <a:off x="722376" y="3309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句意见上一题解析。分析句子结构可知，动词said后为由and连接的两个并列的宾语从句。为使句子结构清晰，避免歧义，第二个宾语从句的引导词that通常不省略。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19_1#45a9c92ab?vja=1&amp;pid=0de2fa71f&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3" name="QB_7_AN.320_1#45a9c92ab.blank?vja=1&amp;pid=0de2fa71f&amp;color=0,0,0&amp;mp=1&amp;vpa=154&amp;vtp=1"/>
          <p:cNvSpPr/>
          <p:nvPr/>
        </p:nvSpPr>
        <p:spPr>
          <a:xfrm>
            <a:off x="1024001" y="858013"/>
            <a:ext cx="635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based</a:t>
            </a:r>
            <a:endParaRPr lang="en-US" altLang="zh-CN" sz="2000" dirty="0"/>
          </a:p>
        </p:txBody>
      </p:sp>
      <p:sp>
        <p:nvSpPr>
          <p:cNvPr id="4" name="QB_7_AS.321_1#45a9c92ab?vja=1&amp;pid=0de2fa71f&amp;color=0,0,0&amp;vtp=1"/>
          <p:cNvSpPr/>
          <p:nvPr/>
        </p:nvSpPr>
        <p:spPr>
          <a:xfrm>
            <a:off x="722376" y="13158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句意为：他还补充说，当两国在平等、尊重和互惠的基础上开展合作时，它们可以取得有利于双方和世界的重要成果。设空处为非谓语动词作状语。be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on为固定短语，意为“以</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为基础”，故填based。</a:t>
            </a:r>
            <a:endParaRPr lang="en-US" altLang="zh-CN" sz="2200" dirty="0"/>
          </a:p>
        </p:txBody>
      </p:sp>
      <p:sp>
        <p:nvSpPr>
          <p:cNvPr id="5" name="QB_7_BD.322_1#6b972556d?vja=1&amp;pid=0de2fa71f&amp;color=0,0,0&amp;vtp=1"/>
          <p:cNvSpPr/>
          <p:nvPr/>
        </p:nvSpPr>
        <p:spPr>
          <a:xfrm>
            <a:off x="722376" y="2491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6" name="QB_7_AN.323_1#6b972556d.blank?vja=1&amp;pid=0de2fa71f&amp;color=0,0,0&amp;vpa=155&amp;vtp=1"/>
          <p:cNvSpPr/>
          <p:nvPr/>
        </p:nvSpPr>
        <p:spPr>
          <a:xfrm>
            <a:off x="1163701" y="2453259"/>
            <a:ext cx="352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7" name="QB_7_AS.324_1#6b972556d?vja=1&amp;pid=0de2fa71f&amp;color=0,0,0&amp;vtp=1"/>
          <p:cNvSpPr/>
          <p:nvPr/>
        </p:nvSpPr>
        <p:spPr>
          <a:xfrm>
            <a:off x="722376" y="29160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句意为：一位国际法专家提到，寻回中国流失海外的文物并非易事，因为它们中的许多出于各种各样的原因流失时间久远，且分散分布。此处表示“出于各种各样的原因”，for</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reasons为固定搭配，表示“出于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原因”。故填for。</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4375969db.fixed?vja=1&amp;pid=d7d474e17&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4375969db.fixed?vja=1&amp;pid=d7d474e17&amp;color=255,255,255&amp;vtp=1"/>
          <p:cNvSpPr/>
          <p:nvPr/>
        </p:nvSpPr>
        <p:spPr>
          <a:xfrm>
            <a:off x="0" y="3142488"/>
            <a:ext cx="12188952" cy="1341120"/>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usage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Integrated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skills</a:t>
            </a:r>
            <a:endParaRPr lang="en-US" altLang="zh-CN" sz="4400" dirty="0"/>
          </a:p>
        </p:txBody>
      </p:sp>
      <p:pic>
        <p:nvPicPr>
          <p:cNvPr id="4" name="C_4#4375969db.fixed?vja=1&amp;pid=d7d474e17&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4375969db.fixed?vja=1&amp;pid=d7d474e17&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25_1#ad387d2cd?vja=1&amp;pid=30c508001&amp;color=0,0,0&amp;vtp=1&amp;bt=1"/>
          <p:cNvSpPr/>
          <p:nvPr/>
        </p:nvSpPr>
        <p:spPr>
          <a:xfrm>
            <a:off x="722376" y="900000"/>
            <a:ext cx="10753344" cy="5248656"/>
          </a:xfrm>
          <a:prstGeom prst="rect">
            <a:avLst/>
          </a:prstGeom>
          <a:noFill/>
        </p:spPr>
        <p:txBody>
          <a:bodyPr wrap="square" lIns="0" tIns="0" rIns="0" bIns="0" rtlCol="0" anchor="t"/>
          <a:lstStyle/>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[辽宁大连滨城高中联盟2024高二期中]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cellphone,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Xiyue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sketched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spacecraft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gourd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（葫芦）,</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gourd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sculpture,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intangible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northwest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Gansu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Province.</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gourd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sculpture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Lanzhou,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satisfied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fourth-generation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inheritor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（继承人）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craftsmanship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marketing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sharing.</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1,600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gourd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sculpture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decoration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portable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gourds.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pronunciation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“gourd”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resembles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fortune”,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popularity.</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fragrance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gourds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gourd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sculpture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calligraphy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essential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qualified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sculptor.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innovative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gourd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mirrors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gourd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necklaces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25_1#ad387d2cd?vja=1&amp;pid=30c508001&amp;color=0,0,0&amp;vtp=1&amp;bt=1"/>
          <p:cNvSpPr/>
          <p:nvPr/>
        </p:nvSpPr>
        <p:spPr>
          <a:xfrm>
            <a:off x="722376" y="900000"/>
            <a:ext cx="10753344" cy="4119436"/>
          </a:xfrm>
          <a:prstGeom prst="rect">
            <a:avLst/>
          </a:prstGeom>
          <a:noFill/>
        </p:spPr>
        <p:txBody>
          <a:bodyPr wrap="square" lIns="0" tIns="0" rIns="0" bIns="0" rtlCol="0" anchor="t"/>
          <a:lstStyle/>
          <a:p>
            <a:pPr algn="just">
              <a:lnSpc>
                <a:spcPct val="124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gourd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sculpting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displaying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launch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curriculum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2016.According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 “Many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Lanzhou,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Ruan.</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live-streaming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gourd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sculpture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country.“Sharing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inheriting,”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Ruan.“When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scale.”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altLang="zh-CN" sz="2000" dirty="0"/>
          </a:p>
        </p:txBody>
      </p:sp>
      <p:sp>
        <p:nvSpPr>
          <p:cNvPr id="3" name="QM_6_EX.326_1#ad387d2cd?vja=1&amp;pid=30c508001&amp;color=0,0,0&amp;vtp=1"/>
          <p:cNvSpPr/>
          <p:nvPr/>
        </p:nvSpPr>
        <p:spPr>
          <a:xfrm>
            <a:off x="722376" y="5067236"/>
            <a:ext cx="10753344" cy="1105027"/>
          </a:xfrm>
          <a:prstGeom prst="rect">
            <a:avLst/>
          </a:prstGeom>
          <a:noFill/>
        </p:spPr>
        <p:txBody>
          <a:bodyPr wrap="square" lIns="0" tIns="0" rIns="0" bIns="0" rtlCol="0" anchor="t"/>
          <a:lstStyle/>
          <a:p>
            <a:pPr algn="l">
              <a:lnSpc>
                <a:spcPct val="124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新闻报道。文章主要报道了作为阮氏微雕葫芦艺术第四代传人的阮熙越致力于将葫芦雕刻这一传统手工艺推广给更多的人。她不仅继承了家族的葫芦雕刻技术，还通过创新和营销策略让更多人了解和接触了这项技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27_1#5932cf863?vja=1&amp;pid=ad387d2cd&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28_1#5932cf863.bracket?vja=1&amp;pid=ad387d2cd&amp;color=0,0,0&amp;vpa=156&amp;vtp=1"/>
          <p:cNvSpPr/>
          <p:nvPr/>
        </p:nvSpPr>
        <p:spPr>
          <a:xfrm>
            <a:off x="4689539"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327_2#5932cf863.choices?vja=1&amp;pid=ad387d2cd&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spacecraft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gourds.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gourd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sculpture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sculpted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portable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gourd.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gourd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sculpture.</a:t>
            </a:r>
            <a:endParaRPr lang="en-US" altLang="zh-CN" sz="2000" dirty="0"/>
          </a:p>
        </p:txBody>
      </p:sp>
      <p:sp>
        <p:nvSpPr>
          <p:cNvPr id="5" name="QC_7_AS.329_1#5932cf863?vja=1&amp;pid=ad387d2cd&amp;color=0,0,0&amp;vtp=1"/>
          <p:cNvSpPr/>
          <p:nvPr/>
        </p:nvSpPr>
        <p:spPr>
          <a:xfrm>
            <a:off x="722376" y="2839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细节理解题。根据第二段中的Coming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engaged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gourd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sculpture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90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Lanzhou和第四段中的“For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Ruan,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fragrance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gourds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smell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gourd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sculpture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mother”可知，阮熙越在家庭的影响下，开始学习雕刻葫芦。故选B项。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30_1#5135079b5?vja=1&amp;pid=ad387d2cd&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curriculum?(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31_1#5135079b5.bracket?vja=1&amp;pid=ad387d2cd&amp;color=0,0,0&amp;vpa=157&amp;vtp=1"/>
          <p:cNvSpPr/>
          <p:nvPr/>
        </p:nvSpPr>
        <p:spPr>
          <a:xfrm>
            <a:off x="7121589"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330_2#5135079b5.choices?vja=1&amp;pid=ad387d2cd&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A.Inspiring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memorable.</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C.Popular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enjoyable.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practical.</a:t>
            </a:r>
            <a:endParaRPr lang="en-US" altLang="zh-CN" sz="2000" dirty="0"/>
          </a:p>
        </p:txBody>
      </p:sp>
      <p:sp>
        <p:nvSpPr>
          <p:cNvPr id="5" name="QC_7_AS.332_1#5135079b5?vja=1&amp;pid=ad387d2cd&amp;color=0,0,0&amp;vtp=1"/>
          <p:cNvSpPr/>
          <p:nvPr/>
        </p:nvSpPr>
        <p:spPr>
          <a:xfrm>
            <a:off x="722376" y="2077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推理判断题。根据第五段中的“According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Ruan,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800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attend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courses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lovely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time.”可知，这个课程是受欢迎且令人愉快的。故选C项。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6_1#229855e90?vja=1&amp;pid=68b65b9ff&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herself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conflict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endParaRPr lang="en-US" altLang="zh-CN" sz="2000" dirty="0"/>
          </a:p>
        </p:txBody>
      </p:sp>
      <p:sp>
        <p:nvSpPr>
          <p:cNvPr id="3" name="QB_6_AN.17_1#229855e90.blank?vja=1&amp;pid=68b65b9ff&amp;color=0,0,0&amp;vpa=6&amp;vtp=1"/>
          <p:cNvSpPr/>
          <p:nvPr/>
        </p:nvSpPr>
        <p:spPr>
          <a:xfrm>
            <a:off x="3003614" y="858013"/>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4" name="QB_6_AS.18_1#229855e90?vja=1&amp;pid=68b65b9ff&amp;color=0,0,0&amp;vtp=1"/>
          <p:cNvSpPr/>
          <p:nvPr/>
        </p:nvSpPr>
        <p:spPr>
          <a:xfrm>
            <a:off x="722376" y="1315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句意为：她发现自己在将来择业的问题上与父母存在着分歧。in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conflict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有分歧”。故填in。</a:t>
            </a:r>
            <a:endParaRPr lang="en-US" altLang="zh-CN" sz="2200" dirty="0"/>
          </a:p>
        </p:txBody>
      </p:sp>
      <p:sp>
        <p:nvSpPr>
          <p:cNvPr id="5" name="QB_6_BD.19_1#c2bdcefc6?vja=1&amp;pid=68b65b9ff&amp;color=0,0,0&amp;vtp=1"/>
          <p:cNvSpPr/>
          <p:nvPr/>
        </p:nvSpPr>
        <p:spPr>
          <a:xfrm>
            <a:off x="722376" y="21103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endParaRPr lang="en-US" altLang="zh-CN" sz="2000" dirty="0"/>
          </a:p>
        </p:txBody>
      </p:sp>
      <p:sp>
        <p:nvSpPr>
          <p:cNvPr id="6" name="QB_6_AN.20_1#c2bdcefc6.blank?vja=1&amp;pid=68b65b9ff&amp;color=0,0,0&amp;vpa=7&amp;vtp=1"/>
          <p:cNvSpPr/>
          <p:nvPr/>
        </p:nvSpPr>
        <p:spPr>
          <a:xfrm>
            <a:off x="7202551" y="2072259"/>
            <a:ext cx="622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down</a:t>
            </a:r>
            <a:endParaRPr lang="en-US" altLang="zh-CN" sz="2000" dirty="0"/>
          </a:p>
        </p:txBody>
      </p:sp>
      <p:sp>
        <p:nvSpPr>
          <p:cNvPr id="7" name="QB_6_AS.21_1#c2bdcefc6?vja=1&amp;pid=68b65b9ff&amp;color=0,0,0&amp;vtp=1"/>
          <p:cNvSpPr/>
          <p:nvPr/>
        </p:nvSpPr>
        <p:spPr>
          <a:xfrm>
            <a:off x="722376" y="25350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句意为：安逸稳定的工作环境会消磨你的意志。wear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down为固定搭配，意为“（使）磨损，（使）逐渐磨平”。故填down。</a:t>
            </a:r>
            <a:endParaRPr lang="en-US" altLang="zh-CN" sz="2200" dirty="0"/>
          </a:p>
        </p:txBody>
      </p:sp>
      <p:sp>
        <p:nvSpPr>
          <p:cNvPr id="8" name="QB_6_BD.22_1#27e75757d?vja=1&amp;pid=68b65b9ff&amp;color=0,0,0&amp;vtp=1"/>
          <p:cNvSpPr/>
          <p:nvPr/>
        </p:nvSpPr>
        <p:spPr>
          <a:xfrm>
            <a:off x="722376" y="33422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heavy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workload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permit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vacation.</a:t>
            </a:r>
            <a:endParaRPr lang="en-US" altLang="zh-CN" sz="2000" dirty="0"/>
          </a:p>
        </p:txBody>
      </p:sp>
      <p:sp>
        <p:nvSpPr>
          <p:cNvPr id="9" name="QB_6_AN.23_1#27e75757d.blank?vja=1&amp;pid=68b65b9ff&amp;color=0,0,0&amp;vpa=8&amp;vtp=1"/>
          <p:cNvSpPr/>
          <p:nvPr/>
        </p:nvSpPr>
        <p:spPr>
          <a:xfrm>
            <a:off x="5540439" y="3291459"/>
            <a:ext cx="635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going</a:t>
            </a:r>
            <a:endParaRPr lang="en-US" altLang="zh-CN" sz="2000" dirty="0"/>
          </a:p>
        </p:txBody>
      </p:sp>
      <p:sp>
        <p:nvSpPr>
          <p:cNvPr id="10" name="QB_6_AS.24_1#27e75757d?vja=1&amp;pid=68b65b9ff&amp;color=0,0,0&amp;vtp=1"/>
          <p:cNvSpPr/>
          <p:nvPr/>
        </p:nvSpPr>
        <p:spPr>
          <a:xfrm>
            <a:off x="722376" y="37669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句意为：我繁重的工作任务使我无法跟你去度假。设空处前有形容词性物主代词my，作动词permit的宾语，应用动名词形式。此处“形容词性物主代词+动名词”为动名词的复合结构。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33_1#21908877f?vja=1&amp;pid=ad387d2cd&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34_1#21908877f.bracket?vja=1&amp;pid=ad387d2cd&amp;color=0,0,0&amp;vpa=158&amp;vtp=1"/>
          <p:cNvSpPr/>
          <p:nvPr/>
        </p:nvSpPr>
        <p:spPr>
          <a:xfrm>
            <a:off x="6302439"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33_2#21908877f.choices?vja=1&amp;pid=ad387d2cd&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A.Spreading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gourd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sculpture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B.Stories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gourd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sculpture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C.Live-streaming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sharing.</a:t>
            </a:r>
            <a:endParaRPr lang="en-US" altLang="zh-CN" sz="2000" dirty="0"/>
          </a:p>
        </p:txBody>
      </p:sp>
      <p:sp>
        <p:nvSpPr>
          <p:cNvPr id="5" name="QC_7_AS.335_1#21908877f?vja=1&amp;pid=ad387d2cd&amp;color=0,0,0&amp;vtp=1"/>
          <p:cNvSpPr/>
          <p:nvPr/>
        </p:nvSpPr>
        <p:spPr>
          <a:xfrm>
            <a:off x="722376" y="2839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推理判断题。根据最后一段中的Sharing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inheriting和“When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naturally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spread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wider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scale.”可知，阮熙越认为，分享就是传承，传统文化通过分享可以得到更广泛的传播。故选D项。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36_1#ac0edb719?vja=1&amp;pid=ad387d2cd&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37_1#ac0edb719.bracket?vja=1&amp;pid=ad387d2cd&amp;color=0,0,0&amp;vpa=159&amp;vtp=1"/>
          <p:cNvSpPr/>
          <p:nvPr/>
        </p:nvSpPr>
        <p:spPr>
          <a:xfrm>
            <a:off x="5540439"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336_2#ac0edb719.choices?vja=1&amp;pid=ad387d2cd&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A.Ruan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Xiyue: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Inheritor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Intangible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B.Gourd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Sculpture: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Gourd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Sculpture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endParaRPr lang="en-US" altLang="zh-CN" sz="2000" dirty="0"/>
          </a:p>
        </p:txBody>
      </p:sp>
      <p:sp>
        <p:nvSpPr>
          <p:cNvPr id="5" name="QC_7_AS.338_1#ac0edb719?vja=1&amp;pid=ad387d2cd&amp;color=0,0,0&amp;vtp=1"/>
          <p:cNvSpPr/>
          <p:nvPr/>
        </p:nvSpPr>
        <p:spPr>
          <a:xfrm>
            <a:off x="722376" y="2839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通读全文，尤其是根据前两段内容可知，本文主要讲的是作为葫芦雕刻艺术家的阮熙越来自一个有着90多年葫芦雕刻传统的家庭，她致力于将这一传统手工艺推广给更多的人。因此，A项（阮熙越：非物质文化遗产传承人）可作为文章最佳标题，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38_2#ac0edb719?vja=1&amp;pid=ad387d2cd&amp;color=0,0,0&amp;mp=1&amp;vtp=1&amp;bt=1"/>
          <p:cNvSpPr/>
          <p:nvPr/>
        </p:nvSpPr>
        <p:spPr>
          <a:xfrm>
            <a:off x="722376" y="900000"/>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2000" dirty="0"/>
          </a:p>
        </p:txBody>
      </p:sp>
      <p:pic>
        <p:nvPicPr>
          <p:cNvPr id="3" name="QC_7_AS.338_3#ac0edb719?vja=1&amp;pid=ad387d2cd&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86200" y="1384124"/>
            <a:ext cx="4425696" cy="23225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7_AS.338_4#ac0edb719?vja=1&amp;pid=ad387d2cd&amp;color=0,0,0&amp;mp=1&amp;vtp=1"/>
          <p:cNvSpPr/>
          <p:nvPr/>
        </p:nvSpPr>
        <p:spPr>
          <a:xfrm>
            <a:off x="722376" y="3835224"/>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根据她手机上显示的设计图样，阮熙越迅速在葫芦上勾勒出了一艘载人飞船，完成了葫芦雕刻的第一步。葫芦雕刻是中国西北部甘肃省的一项非物质文化遗产。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39_1#8e3360474?vja=1&amp;pid=864cdd305&amp;color=0,0,0&amp;vtp=1&amp;bt=1"/>
          <p:cNvSpPr/>
          <p:nvPr/>
        </p:nvSpPr>
        <p:spPr>
          <a:xfrm>
            <a:off x="722376" y="900000"/>
            <a:ext cx="10753344" cy="4919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Dunhuang,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Northwest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Gansu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Yao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Yanbei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Dunhuang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promising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Xiamen.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patterns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Dunhuang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murals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（壁画）,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Yao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camel.“Through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spirit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tough-minded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Yao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August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Yao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grottoes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（石窟）</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murals.“Staying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grottoes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murals.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sculptures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murals,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Yao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innovative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T-shirts,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bookmarks,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pocket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mirrors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rings.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Yao,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Dunhuang.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endParaRPr lang="en-US" altLang="zh-CN" sz="2000" dirty="0"/>
          </a:p>
        </p:txBody>
      </p:sp>
    </p:spTree>
  </p:cSld>
  <p:clrMapOvr>
    <a:masterClrMapping/>
  </p:clrMapOvr>
  <p:transition>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39_1#8e3360474?vja=1&amp;pid=864cdd305&amp;color=0,0,0&amp;vtp=1&amp;bt=1"/>
          <p:cNvSpPr/>
          <p:nvPr/>
        </p:nvSpPr>
        <p:spPr>
          <a:xfrm>
            <a:off x="722376" y="900000"/>
            <a:ext cx="10753344" cy="2628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industry.“By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pooling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wisdom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abroad,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Dunhuang’s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fashionable,”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Mengxing,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Yao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Dunhuang’s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wisdom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Yao.“I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Dunhuang.”</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sz="2000" dirty="0"/>
          </a:p>
        </p:txBody>
      </p:sp>
      <p:sp>
        <p:nvSpPr>
          <p:cNvPr id="3" name="QM_6_EX.340_1#8e3360474?vja=1&amp;pid=864cdd305&amp;color=0,0,0&amp;vtp=1"/>
          <p:cNvSpPr/>
          <p:nvPr/>
        </p:nvSpPr>
        <p:spPr>
          <a:xfrm>
            <a:off x="722376" y="3569398"/>
            <a:ext cx="10753344" cy="732409"/>
          </a:xfrm>
          <a:prstGeom prst="rect">
            <a:avLst/>
          </a:prstGeom>
          <a:noFill/>
        </p:spPr>
        <p:txBody>
          <a:bodyPr wrap="square" lIns="0" tIns="0" rIns="0" bIns="0" rtlCol="0" anchor="t"/>
          <a:lstStyle/>
          <a:p>
            <a:pPr algn="l">
              <a:lnSpc>
                <a:spcPct val="125000"/>
              </a:lnSpc>
            </a:pPr>
            <a:r>
              <a:rPr lang="en-US" altLang="zh-CN" sz="2000" b="1" i="0" spc="-5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spc="-5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本文是一篇记叙文。文章讲述了设计师姚彦贝为弘扬家乡敦煌的艺术文化，在艺术创作之路上作出突出贡献，并且由于像姚彦贝这样的设计师的努力，文化创意产业也开始在敦煌扎根。</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1_1#c75da17f7.choices?vja=1&amp;pid=8e3360474&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B.escaped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C.returned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endParaRPr lang="en-US" altLang="zh-CN" sz="2000" dirty="0"/>
          </a:p>
        </p:txBody>
      </p:sp>
      <p:sp>
        <p:nvSpPr>
          <p:cNvPr id="3" name="QC_7_AN.342_1#c75da17f7.bracket?vja=1&amp;pid=8e3360474&amp;color=0,0,0&amp;vpa=160&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AS.343_1#c75da17f7?vja=1&amp;pid=8e3360474&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根据上文Born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raised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Dunhuang和空后as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promising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graduating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Xiamen可知，姚彦贝在敦煌出生并长大，因此此处指从厦门的一所大学毕业后，她回到了敦煌。故选C项。</a:t>
            </a:r>
            <a:endParaRPr lang="en-US" altLang="zh-CN" sz="2200" dirty="0"/>
          </a:p>
        </p:txBody>
      </p:sp>
      <p:sp>
        <p:nvSpPr>
          <p:cNvPr id="5" name="QC_7_BD.344_1#16196e249.choices?vja=1&amp;pid=8e3360474&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B.architect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C.author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.engineer</a:t>
            </a:r>
            <a:endParaRPr lang="en-US" altLang="zh-CN" sz="2000" dirty="0"/>
          </a:p>
        </p:txBody>
      </p:sp>
      <p:sp>
        <p:nvSpPr>
          <p:cNvPr id="6" name="QC_7_AN.345_1#16196e249.bracket?vja=1&amp;pid=8e3360474&amp;color=0,0,0&amp;vpa=161&amp;vtp=1"/>
          <p:cNvSpPr/>
          <p:nvPr/>
        </p:nvSpPr>
        <p:spPr>
          <a:xfrm>
            <a:off x="1176401" y="2504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7_AS.346_1#16196e249?vja=1&amp;pid=8e3360474&amp;color=0,0,0&amp;vtp=1"/>
          <p:cNvSpPr/>
          <p:nvPr/>
        </p:nvSpPr>
        <p:spPr>
          <a:xfrm>
            <a:off x="722376" y="29287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根据第四段开头的Thanks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designers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Yao可知，姚彦贝是一名设计师。故选A项。</a:t>
            </a:r>
            <a:endParaRPr lang="en-US" altLang="zh-CN" sz="2200" dirty="0"/>
          </a:p>
        </p:txBody>
      </p:sp>
      <p:sp>
        <p:nvSpPr>
          <p:cNvPr id="8" name="QC_7_BD.347_1#63e50be5a.choices?vja=1&amp;pid=8e3360474&amp;color=0,0,0&amp;vtp=1"/>
          <p:cNvSpPr/>
          <p:nvPr/>
        </p:nvSpPr>
        <p:spPr>
          <a:xfrm>
            <a:off x="722376" y="3735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.drew</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B.created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C.imagined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.bought</a:t>
            </a:r>
            <a:endParaRPr lang="en-US" altLang="zh-CN" sz="2000" dirty="0"/>
          </a:p>
        </p:txBody>
      </p:sp>
      <p:sp>
        <p:nvSpPr>
          <p:cNvPr id="9" name="QC_7_AN.348_1#63e50be5a.bracket?vja=1&amp;pid=8e3360474&amp;color=0,0,0&amp;vpa=162&amp;vtp=1"/>
          <p:cNvSpPr/>
          <p:nvPr/>
        </p:nvSpPr>
        <p:spPr>
          <a:xfrm>
            <a:off x="1176401" y="3735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7_AS.349_1#63e50be5a?vja=1&amp;pid=8e3360474&amp;color=0,0,0&amp;vtp=1"/>
          <p:cNvSpPr/>
          <p:nvPr/>
        </p:nvSpPr>
        <p:spPr>
          <a:xfrm>
            <a:off x="722376" y="4160647"/>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根据空前的inspired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patterns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Dunhuang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murals及下文的“Inspired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sculptures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murals,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Yao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designed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innovative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products,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T-shirts,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bookmarks,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pocket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mirrors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rings.”可知，受敦煌壁画的启发，姚彦贝创造了一只玩具骆驼。故选B项。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50_1#bada39a20.choices?vja=1&amp;pid=8e3360474&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B.test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C.obtain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.comment</a:t>
            </a:r>
            <a:endParaRPr lang="en-US" altLang="zh-CN" sz="2000" dirty="0"/>
          </a:p>
        </p:txBody>
      </p:sp>
      <p:sp>
        <p:nvSpPr>
          <p:cNvPr id="3" name="QC_7_AN.351_1#bada39a20.bracket?vja=1&amp;pid=8e3360474&amp;color=0,0,0&amp;vpa=163&amp;vtp=1"/>
          <p:cNvSpPr/>
          <p:nvPr/>
        </p:nvSpPr>
        <p:spPr>
          <a:xfrm>
            <a:off x="1176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AS.352_1#bada39a20?vja=1&amp;pid=8e3360474&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根据空前的Through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camel和空后的the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spirit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locals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tough-minded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hard-working可推断，姚彦贝想要通过这只玩具骆驼传递当地人坚强、勤奋的精神。故选A项。</a:t>
            </a:r>
            <a:endParaRPr lang="en-US" altLang="zh-CN" sz="2200" dirty="0"/>
          </a:p>
        </p:txBody>
      </p:sp>
      <p:sp>
        <p:nvSpPr>
          <p:cNvPr id="5" name="QC_7_BD.353_1#1df1db66e.choices?vja=1&amp;pid=8e3360474&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B.spiritually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C.physically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.materially</a:t>
            </a:r>
            <a:endParaRPr lang="en-US" altLang="zh-CN" sz="2000" dirty="0"/>
          </a:p>
        </p:txBody>
      </p:sp>
      <p:sp>
        <p:nvSpPr>
          <p:cNvPr id="6" name="QC_7_AN.354_1#1df1db66e.bracket?vja=1&amp;pid=8e3360474&amp;color=0,0,0&amp;vpa=164&amp;vtp=1"/>
          <p:cNvSpPr/>
          <p:nvPr/>
        </p:nvSpPr>
        <p:spPr>
          <a:xfrm>
            <a:off x="1176401" y="2504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7_AS.355_1#1df1db66e?vja=1&amp;pid=8e3360474&amp;color=0,0,0&amp;vtp=1"/>
          <p:cNvSpPr/>
          <p:nvPr/>
        </p:nvSpPr>
        <p:spPr>
          <a:xfrm>
            <a:off x="722376" y="29287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根据空后的connected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artists可知，与绘制壁画的古代艺术家的联系应该是精神上的。故选B项。</a:t>
            </a:r>
            <a:endParaRPr lang="en-US" altLang="zh-CN" sz="2200" dirty="0"/>
          </a:p>
        </p:txBody>
      </p:sp>
      <p:sp>
        <p:nvSpPr>
          <p:cNvPr id="8" name="QC_7_BD.356_1#a4d0864b2.choices?vja=1&amp;pid=8e3360474&amp;color=0,0,0&amp;vtp=1"/>
          <p:cNvSpPr/>
          <p:nvPr/>
        </p:nvSpPr>
        <p:spPr>
          <a:xfrm>
            <a:off x="722376" y="3735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B.wrote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C.displayed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.watched</a:t>
            </a:r>
            <a:endParaRPr lang="en-US" altLang="zh-CN" sz="2000" dirty="0"/>
          </a:p>
        </p:txBody>
      </p:sp>
      <p:sp>
        <p:nvSpPr>
          <p:cNvPr id="9" name="QC_7_AN.357_1#a4d0864b2.bracket?vja=1&amp;pid=8e3360474&amp;color=0,0,0&amp;vpa=165&amp;vtp=1"/>
          <p:cNvSpPr/>
          <p:nvPr/>
        </p:nvSpPr>
        <p:spPr>
          <a:xfrm>
            <a:off x="1176401" y="3735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7_AS.358_1#a4d0864b2?vja=1&amp;pid=8e3360474&amp;color=0,0,0&amp;vtp=1"/>
          <p:cNvSpPr/>
          <p:nvPr/>
        </p:nvSpPr>
        <p:spPr>
          <a:xfrm>
            <a:off x="722376" y="4160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who引导定语从句，指代空前的the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artists，因此此处说的是绘制壁画的古代艺术家。故选A项。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59_1#9ae5f2edd.choices?vja=1&amp;pid=8e3360474&amp;color=0,0,0&amp;mp=1&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B.experience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C.discovery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.attempt</a:t>
            </a:r>
            <a:endParaRPr lang="en-US" altLang="zh-CN" sz="2000" dirty="0"/>
          </a:p>
        </p:txBody>
      </p:sp>
      <p:sp>
        <p:nvSpPr>
          <p:cNvPr id="3" name="QC_7_AN.360_1#9ae5f2edd.bracket?vja=1&amp;pid=8e3360474&amp;color=0,0,0&amp;mp=1&amp;vpa=166&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361_1#9ae5f2edd?vja=1&amp;pid=8e3360474&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It指代上文提到的姚彦贝花了近一个月的时间在石窟内绘制壁画，从早到晚一直待在石窟里，这是她的一段经历。故选B项。</a:t>
            </a:r>
            <a:endParaRPr lang="en-US" altLang="zh-CN" sz="2200" dirty="0"/>
          </a:p>
        </p:txBody>
      </p:sp>
      <p:sp>
        <p:nvSpPr>
          <p:cNvPr id="5" name="QC_7_BD.362_1#75bba665a.choices?vja=1&amp;pid=8e3360474&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B.modern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C.ancient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endParaRPr lang="en-US" altLang="zh-CN" sz="2000" dirty="0"/>
          </a:p>
        </p:txBody>
      </p:sp>
      <p:sp>
        <p:nvSpPr>
          <p:cNvPr id="6" name="QC_7_AN.363_1#75bba665a.bracket?vja=1&amp;pid=8e3360474&amp;color=0,0,0&amp;vpa=167&amp;vtp=1"/>
          <p:cNvSpPr/>
          <p:nvPr/>
        </p:nvSpPr>
        <p:spPr>
          <a:xfrm>
            <a:off x="1176401" y="2123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7_AS.364_1#75bba665a?vja=1&amp;pid=8e3360474&amp;color=0,0,0&amp;vtp=1"/>
          <p:cNvSpPr/>
          <p:nvPr/>
        </p:nvSpPr>
        <p:spPr>
          <a:xfrm>
            <a:off x="722376" y="25477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根据第一段中的the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city和第三段最后一句可知，文化创意产业开始在敦煌扎根。故选D项。</a:t>
            </a:r>
            <a:endParaRPr lang="en-US" altLang="zh-CN" sz="2200" dirty="0"/>
          </a:p>
        </p:txBody>
      </p:sp>
      <p:sp>
        <p:nvSpPr>
          <p:cNvPr id="8" name="QC_7_BD.365_1#dc1742e3d.choices?vja=1&amp;pid=8e3360474&amp;color=0,0,0&amp;vtp=1"/>
          <p:cNvSpPr/>
          <p:nvPr/>
        </p:nvSpPr>
        <p:spPr>
          <a:xfrm>
            <a:off x="722376" y="3354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B.shown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C.pooled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.taken</a:t>
            </a:r>
            <a:endParaRPr lang="en-US" altLang="zh-CN" sz="2000" dirty="0"/>
          </a:p>
        </p:txBody>
      </p:sp>
      <p:sp>
        <p:nvSpPr>
          <p:cNvPr id="9" name="QC_7_AN.366_1#dc1742e3d.bracket?vja=1&amp;pid=8e3360474&amp;color=0,0,0&amp;vpa=168&amp;vtp=1"/>
          <p:cNvSpPr/>
          <p:nvPr/>
        </p:nvSpPr>
        <p:spPr>
          <a:xfrm>
            <a:off x="1176401" y="3354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7_AS.367_1#dc1742e3d?vja=1&amp;pid=8e3360474&amp;color=0,0,0&amp;vtp=1"/>
          <p:cNvSpPr/>
          <p:nvPr/>
        </p:nvSpPr>
        <p:spPr>
          <a:xfrm>
            <a:off x="722376" y="3738182"/>
            <a:ext cx="10968038"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根据空后的an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week可知，此处指该市举办国际设计周活动。故选A项。</a:t>
            </a:r>
            <a:endParaRPr lang="en-US" altLang="zh-CN" sz="2200" dirty="0"/>
          </a:p>
        </p:txBody>
      </p:sp>
      <p:sp>
        <p:nvSpPr>
          <p:cNvPr id="11" name="QC_7_BD.368_1#5e8d4ee7e.choices?vja=1&amp;pid=8e3360474&amp;color=0,0,0&amp;vtp=1"/>
          <p:cNvSpPr/>
          <p:nvPr/>
        </p:nvSpPr>
        <p:spPr>
          <a:xfrm>
            <a:off x="722376" y="4127500"/>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B.strengthen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C.promote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.enlarge</a:t>
            </a:r>
            <a:endParaRPr lang="en-US" altLang="zh-CN" sz="2000" dirty="0"/>
          </a:p>
        </p:txBody>
      </p:sp>
      <p:sp>
        <p:nvSpPr>
          <p:cNvPr id="12" name="QC_7_AN.369_1#5e8d4ee7e.bracket?vja=1&amp;pid=8e3360474&amp;color=0,0,0&amp;vpa=169&amp;vtp=1"/>
          <p:cNvSpPr/>
          <p:nvPr/>
        </p:nvSpPr>
        <p:spPr>
          <a:xfrm>
            <a:off x="1303401" y="4127500"/>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3" name="QC_7_AS.370_1#5e8d4ee7e?vja=1&amp;pid=8e3360474&amp;color=0,0,0&amp;vtp=1"/>
          <p:cNvSpPr/>
          <p:nvPr/>
        </p:nvSpPr>
        <p:spPr>
          <a:xfrm>
            <a:off x="722376" y="45543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pooling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wisdom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designers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abroad,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Dunhuang’s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fashionable”可知，举办国际设计周活动是为了促进产业发展，让敦煌的创意产品更时尚。故选C项。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71_1#88bfc3857.choices?vja=1&amp;pid=8e3360474&amp;color=0,0,0&amp;mp=1&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.industry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B.environment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C.products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.pictures</a:t>
            </a:r>
            <a:endParaRPr lang="en-US" altLang="zh-CN" sz="2000" dirty="0"/>
          </a:p>
        </p:txBody>
      </p:sp>
      <p:sp>
        <p:nvSpPr>
          <p:cNvPr id="3" name="QC_7_AN.372_1#88bfc3857.bracket?vja=1&amp;pid=8e3360474&amp;color=0,0,0&amp;mp=1&amp;vpa=170&amp;vtp=1"/>
          <p:cNvSpPr/>
          <p:nvPr/>
        </p:nvSpPr>
        <p:spPr>
          <a:xfrm>
            <a:off x="1294003"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AS.373_1#88bfc3857?vja=1&amp;pid=8e3360474&amp;color=0,0,0&amp;vtp=1"/>
          <p:cNvSpPr/>
          <p:nvPr/>
        </p:nvSpPr>
        <p:spPr>
          <a:xfrm>
            <a:off x="722376" y="1315847"/>
            <a:ext cx="10753344" cy="770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根据上文的Yao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designed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innovative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products和语境可知，姚彦贝设计了一些创意产品，所以此处表示汇集国内外设计师的智慧，应是让敦煌的创意产品更时尚。</a:t>
            </a:r>
            <a:endParaRPr lang="en-US" altLang="zh-CN" sz="2200" dirty="0"/>
          </a:p>
        </p:txBody>
      </p:sp>
      <p:sp>
        <p:nvSpPr>
          <p:cNvPr id="5" name="QC_7_BD.374_1#0346983be.choices?vja=1&amp;pid=8e3360474&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.preparations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B.career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C.results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endParaRPr lang="en-US" altLang="zh-CN" sz="2000" dirty="0"/>
          </a:p>
        </p:txBody>
      </p:sp>
      <p:sp>
        <p:nvSpPr>
          <p:cNvPr id="6" name="QC_7_AN.375_1#0346983be.bracket?vja=1&amp;pid=8e3360474&amp;color=0,0,0&amp;vpa=171&amp;vtp=1"/>
          <p:cNvSpPr/>
          <p:nvPr/>
        </p:nvSpPr>
        <p:spPr>
          <a:xfrm>
            <a:off x="1303401" y="2123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7_AS.376_1#0346983be?vja=1&amp;pid=8e3360474&amp;color=0,0,0&amp;vtp=1"/>
          <p:cNvSpPr/>
          <p:nvPr/>
        </p:nvSpPr>
        <p:spPr>
          <a:xfrm>
            <a:off x="722376" y="2547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products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customers,’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Yao.‘I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Dunhuang.’”可推断，此处指姚彦贝展望自己的设计事业。故选B项。</a:t>
            </a:r>
            <a:endParaRPr lang="en-US" altLang="zh-CN" sz="2200" dirty="0"/>
          </a:p>
        </p:txBody>
      </p:sp>
      <p:sp>
        <p:nvSpPr>
          <p:cNvPr id="8" name="QC_7_BD.377_1#40f7c260e.choices?vja=1&amp;pid=8e3360474&amp;color=0,0,0&amp;vtp=1"/>
          <p:cNvSpPr/>
          <p:nvPr/>
        </p:nvSpPr>
        <p:spPr>
          <a:xfrm>
            <a:off x="722376" y="3735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B.touch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C.conduct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endParaRPr lang="en-US" altLang="zh-CN" sz="2000" dirty="0"/>
          </a:p>
        </p:txBody>
      </p:sp>
      <p:sp>
        <p:nvSpPr>
          <p:cNvPr id="9" name="QC_7_AN.378_1#40f7c260e.bracket?vja=1&amp;pid=8e3360474&amp;color=0,0,0&amp;vpa=172&amp;vtp=1"/>
          <p:cNvSpPr/>
          <p:nvPr/>
        </p:nvSpPr>
        <p:spPr>
          <a:xfrm>
            <a:off x="1303401" y="3735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7_AS.379_1#40f7c260e?vja=1&amp;pid=8e3360474&amp;color=0,0,0&amp;vtp=1"/>
          <p:cNvSpPr/>
          <p:nvPr/>
        </p:nvSpPr>
        <p:spPr>
          <a:xfrm>
            <a:off x="722376" y="41606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根据空后的apply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wisdom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products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life可知，姚彦贝计划进一步探索敦煌的古代艺术，把古代艺术家的智慧应用到现代的产品中。故选D项。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80_1#5c3b59a6e.choices?vja=1&amp;pid=8e3360474&amp;color=0,0,0&amp;mp=1&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.commit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B.see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C.appeal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.devote</a:t>
            </a:r>
            <a:endParaRPr lang="en-US" altLang="zh-CN" sz="2000" dirty="0"/>
          </a:p>
        </p:txBody>
      </p:sp>
      <p:sp>
        <p:nvSpPr>
          <p:cNvPr id="3" name="QC_7_AN.381_1#5c3b59a6e.bracket?vja=1&amp;pid=8e3360474&amp;color=0,0,0&amp;mp=1&amp;vpa=173&amp;vtp=1"/>
          <p:cNvSpPr/>
          <p:nvPr/>
        </p:nvSpPr>
        <p:spPr>
          <a:xfrm>
            <a:off x="1303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AS.382_1#5c3b59a6e?vja=1&amp;pid=8e3360474&amp;color=0,0,0&amp;vtp=1"/>
          <p:cNvSpPr/>
          <p:nvPr/>
        </p:nvSpPr>
        <p:spPr>
          <a:xfrm>
            <a:off x="722376" y="1315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Dunhuang.”可推断，姚彦贝想要设计更多能吸引国际顾客的创意产品。故选C项。</a:t>
            </a:r>
            <a:endParaRPr lang="en-US" altLang="zh-CN" sz="2200" dirty="0"/>
          </a:p>
        </p:txBody>
      </p:sp>
      <p:sp>
        <p:nvSpPr>
          <p:cNvPr id="5" name="QC_7_BD.383_1#39644a0d8.choices?vja=1&amp;pid=8e3360474&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B.deeper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C.stronger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.closer</a:t>
            </a:r>
            <a:endParaRPr lang="en-US" altLang="zh-CN" sz="2000" dirty="0"/>
          </a:p>
        </p:txBody>
      </p:sp>
      <p:sp>
        <p:nvSpPr>
          <p:cNvPr id="6" name="QC_7_AN.384_1#39644a0d8.bracket?vja=1&amp;pid=8e3360474&amp;color=0,0,0&amp;vpa=174&amp;vtp=1"/>
          <p:cNvSpPr/>
          <p:nvPr/>
        </p:nvSpPr>
        <p:spPr>
          <a:xfrm>
            <a:off x="1303401" y="2123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7_AS.385_1#39644a0d8?vja=1&amp;pid=8e3360474&amp;color=0,0,0&amp;vtp=1"/>
          <p:cNvSpPr/>
          <p:nvPr/>
        </p:nvSpPr>
        <p:spPr>
          <a:xfrm>
            <a:off x="722376" y="25477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根据第一段中的Yao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Yanbei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city以及第二段中的“Through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camel,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intended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spirit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locals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tough-minded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hard-working”可知，姚彦贝沉醉于敦煌的文化遗产中，设计了许多有关敦煌的创意产品，由此可推知，她希望她的作品让人们与敦煌的距离更近。故选D项。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5_1#4fbb78098?vja=1&amp;pid=68b65b9ff&amp;color=0,0,0&amp;mp=1&amp;vtp=1&amp;bt=1"/>
          <p:cNvSpPr/>
          <p:nvPr/>
        </p:nvSpPr>
        <p:spPr>
          <a:xfrm>
            <a:off x="722376" y="896113"/>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endParaRPr lang="en-US" altLang="zh-CN" sz="2000" dirty="0"/>
          </a:p>
        </p:txBody>
      </p:sp>
      <p:sp>
        <p:nvSpPr>
          <p:cNvPr id="3" name="QB_6_AN.26_1#4fbb78098.blank?vja=1&amp;pid=68b65b9ff&amp;color=0,0,0&amp;mp=1&amp;vpa=9&amp;vtp=1"/>
          <p:cNvSpPr/>
          <p:nvPr/>
        </p:nvSpPr>
        <p:spPr>
          <a:xfrm>
            <a:off x="7246366" y="858013"/>
            <a:ext cx="1646238"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attractive</a:t>
            </a:r>
            <a:endParaRPr lang="en-US" altLang="zh-CN" sz="2000" dirty="0"/>
          </a:p>
        </p:txBody>
      </p:sp>
      <p:sp>
        <p:nvSpPr>
          <p:cNvPr id="4" name="QB_6_AS.27_1#4fbb78098?vja=1&amp;pid=68b65b9ff&amp;color=0,0,0&amp;vtp=1"/>
          <p:cNvSpPr/>
          <p:nvPr/>
        </p:nvSpPr>
        <p:spPr>
          <a:xfrm>
            <a:off x="722376" y="1706245"/>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句意为：我对中国传统文化了解得越多，它对我而言就越有吸引力。“the+比较级</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sym typeface="+mn-ea"/>
              </a:rPr>
              <a:t>…</a:t>
            </a:r>
            <a:r>
              <a:rPr lang="zh-CN" altLang="en-US"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the+比较级</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sym typeface="+mn-ea"/>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”为固定结构，意为“越</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zh-CN" altLang="en-US"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越</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”。故填more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attractive。</a:t>
            </a:r>
            <a:endParaRPr lang="en-US" altLang="zh-CN" sz="2200" dirty="0"/>
          </a:p>
        </p:txBody>
      </p:sp>
      <p:sp>
        <p:nvSpPr>
          <p:cNvPr id="5" name="QB_6_BD.28_1#db67d8ad5?vja=1&amp;pid=68b65b9ff&amp;color=0,0,0&amp;vtp=1"/>
          <p:cNvSpPr/>
          <p:nvPr/>
        </p:nvSpPr>
        <p:spPr>
          <a:xfrm>
            <a:off x="722376" y="2509647"/>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register.</a:t>
            </a:r>
            <a:endParaRPr lang="en-US" altLang="zh-CN" sz="2000" dirty="0"/>
          </a:p>
        </p:txBody>
      </p:sp>
      <p:sp>
        <p:nvSpPr>
          <p:cNvPr id="6" name="QB_6_AN.29_1#db67d8ad5.blank?vja=1&amp;pid=68b65b9ff&amp;color=0,0,0&amp;vpa=10&amp;vtp=1"/>
          <p:cNvSpPr/>
          <p:nvPr/>
        </p:nvSpPr>
        <p:spPr>
          <a:xfrm>
            <a:off x="5956237" y="2471547"/>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7" name="QB_6_AS.30_1#db67d8ad5?vja=1&amp;pid=68b65b9ff&amp;color=0,0,0&amp;vtp=1"/>
          <p:cNvSpPr/>
          <p:nvPr/>
        </p:nvSpPr>
        <p:spPr>
          <a:xfrm>
            <a:off x="722376" y="3322447"/>
            <a:ext cx="10753344" cy="1151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句意为：重读的美妙之处在于我们基于当下的心理状态与作品产生联系。设空处在抽象名词idea后，引导同位语从句，对idea进行进一步的解释说明；从句结构和语义完整，故用that引导该从句。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3bbd2b0ca.fixed?vja=1&amp;pid=a07c577d4&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03</a:t>
            </a:r>
            <a:endParaRPr lang="en-US" altLang="zh-CN" sz="7200" dirty="0"/>
          </a:p>
        </p:txBody>
      </p:sp>
      <p:sp>
        <p:nvSpPr>
          <p:cNvPr id="3" name="C_4#3bbd2b0ca.fixed?vja=1&amp;pid=a07c577d4&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Ⅲ</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Extended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reading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Project</a:t>
            </a:r>
            <a:endParaRPr lang="en-US" altLang="zh-CN" sz="4400" dirty="0"/>
          </a:p>
        </p:txBody>
      </p:sp>
      <p:pic>
        <p:nvPicPr>
          <p:cNvPr id="4" name="C_4#3bbd2b0ca.fixed?vja=1&amp;pid=a07c577d4&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3bbd2b0ca.fixed?vja=1&amp;pid=a07c577d4&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581ccbc48?vja=1&amp;pid=8d4930ac5&amp;color=0,0,0&amp;vtp=1&amp;bt=1"/>
          <p:cNvSpPr/>
          <p:nvPr/>
        </p:nvSpPr>
        <p:spPr>
          <a:xfrm>
            <a:off x="722376" y="896112"/>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（expand）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city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has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brought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damage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natural</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surroundings.</a:t>
            </a:r>
            <a:endParaRPr lang="en-US" altLang="zh-CN" sz="2000" dirty="0"/>
          </a:p>
        </p:txBody>
      </p:sp>
      <p:sp>
        <p:nvSpPr>
          <p:cNvPr id="4" name="QB_6_AN.387_1#581ccbc48.blank?vja=1&amp;pid=8d4930ac5&amp;color=0,0,0&amp;vpa=175&amp;vtp=1"/>
          <p:cNvSpPr/>
          <p:nvPr/>
        </p:nvSpPr>
        <p:spPr>
          <a:xfrm>
            <a:off x="1508189" y="1226312"/>
            <a:ext cx="1085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expansion</a:t>
            </a:r>
            <a:endParaRPr lang="en-US" altLang="zh-CN" sz="2000" dirty="0"/>
          </a:p>
        </p:txBody>
      </p:sp>
      <p:sp>
        <p:nvSpPr>
          <p:cNvPr id="5" name="QB_6_AS.388_1#f2c8f298f?vja=1&amp;pid=8d4930ac5&amp;color=0,0,0&amp;vtp=1"/>
          <p:cNvSpPr/>
          <p:nvPr/>
        </p:nvSpPr>
        <p:spPr>
          <a:xfrm>
            <a:off x="722376" y="1696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句意为：城市的扩张已经给自然环境造成了破坏。设空处作主语，根据空前的The和空后的of可知，此处应用名词。故填expansion。</a:t>
            </a:r>
            <a:endParaRPr lang="en-US" altLang="zh-CN" sz="2200" dirty="0"/>
          </a:p>
        </p:txBody>
      </p:sp>
      <p:sp>
        <p:nvSpPr>
          <p:cNvPr id="6" name="QO_6_BD.389_1#64faddbf9?vja=1&amp;pid=8d4930ac5&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forceful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thief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hiding.</a:t>
            </a:r>
            <a:endParaRPr lang="en-US" altLang="zh-CN" sz="2000" dirty="0"/>
          </a:p>
        </p:txBody>
      </p:sp>
      <p:sp>
        <p:nvSpPr>
          <p:cNvPr id="7" name="QO_6_AN.390_1#64faddbf9?vja=1&amp;pid=8d4930ac5&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20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entry</a:t>
            </a:r>
            <a:endParaRPr lang="en-US" altLang="zh-CN" sz="2000" dirty="0"/>
          </a:p>
        </p:txBody>
      </p:sp>
      <p:sp>
        <p:nvSpPr>
          <p:cNvPr id="8" name="QO_6_AS.391_1#64faddbf9?vja=1&amp;pid=8d4930ac5&amp;color=0,0,0&amp;vtp=1"/>
          <p:cNvSpPr/>
          <p:nvPr/>
        </p:nvSpPr>
        <p:spPr>
          <a:xfrm>
            <a:off x="722376" y="3309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句意为：警察不得不强行进入小偷藏身的房子。设空处作make的宾语，且其前有不定冠词a和形容词forceful修饰，故用名词单数。故填entry。</a:t>
            </a:r>
            <a:endParaRPr lang="en-US" altLang="zh-CN" sz="2200" dirty="0"/>
          </a:p>
        </p:txBody>
      </p:sp>
      <p:sp>
        <p:nvSpPr>
          <p:cNvPr id="9" name="QB_6_BD.392_1#4f6d18036?vja=1&amp;pid=8d4930ac5&amp;color=0,0,0&amp;vtp=1"/>
          <p:cNvSpPr/>
          <p:nvPr/>
        </p:nvSpPr>
        <p:spPr>
          <a:xfrm>
            <a:off x="722376" y="41192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crowded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Splashing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endParaRPr lang="en-US" altLang="zh-CN" sz="2000" dirty="0"/>
          </a:p>
        </p:txBody>
      </p:sp>
      <p:sp>
        <p:nvSpPr>
          <p:cNvPr id="10" name="QB_6_AN.393_1#4f6d18036.blank?vja=1&amp;pid=8d4930ac5&amp;color=0,0,0&amp;vpa=176&amp;vtp=1"/>
          <p:cNvSpPr/>
          <p:nvPr/>
        </p:nvSpPr>
        <p:spPr>
          <a:xfrm>
            <a:off x="4438079" y="4081145"/>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1" name="QB_6_AS.394_1#4f6d18036?vja=1&amp;pid=8d4930ac5&amp;color=0,0,0&amp;vtp=1"/>
          <p:cNvSpPr/>
          <p:nvPr/>
        </p:nvSpPr>
        <p:spPr>
          <a:xfrm>
            <a:off x="722376" y="4922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句意为：游客驱车来庆祝泼水节，街上挤满了一连串的汽车。a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意为“一连串；一系列”。故填a。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95_1#4545c60e8?vja=1&amp;pid=8d4930ac5&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frequently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submitted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myself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tackle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endParaRPr lang="en-US" altLang="zh-CN" sz="2000" dirty="0"/>
          </a:p>
        </p:txBody>
      </p:sp>
      <p:sp>
        <p:nvSpPr>
          <p:cNvPr id="3" name="QB_6_AN.396_1#4545c60e8.blank?vja=1&amp;pid=8d4930ac5&amp;color=0,0,0&amp;vpa=177&amp;vtp=1"/>
          <p:cNvSpPr/>
          <p:nvPr/>
        </p:nvSpPr>
        <p:spPr>
          <a:xfrm>
            <a:off x="5878322" y="858013"/>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4" name="QB_6_AS.397_1#4545c60e8?vja=1&amp;pid=8d4930ac5&amp;color=0,0,0&amp;vtp=1"/>
          <p:cNvSpPr/>
          <p:nvPr/>
        </p:nvSpPr>
        <p:spPr>
          <a:xfrm>
            <a:off x="722376" y="1696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句意为：在过去，我经常屈服于困难，但现在我可以不遗余力地解决它们。submit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oneself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意为“某人不得已接受/屈服于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”。故填to。</a:t>
            </a:r>
            <a:endParaRPr lang="en-US" altLang="zh-CN" sz="2200" dirty="0"/>
          </a:p>
        </p:txBody>
      </p:sp>
      <p:sp>
        <p:nvSpPr>
          <p:cNvPr id="5" name="QB_6_BD.398_1#a3a915478?vja=1&amp;pid=8d4930ac5&amp;color=0,0,0&amp;vtp=1"/>
          <p:cNvSpPr/>
          <p:nvPr/>
        </p:nvSpPr>
        <p:spPr>
          <a:xfrm>
            <a:off x="722376" y="2496947"/>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passengers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occupying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banned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endParaRPr lang="en-US" altLang="zh-CN" sz="2000" dirty="0"/>
          </a:p>
        </p:txBody>
      </p:sp>
      <p:sp>
        <p:nvSpPr>
          <p:cNvPr id="6" name="QB_6_AN.399_1#a3a915478.blank?vja=1&amp;pid=8d4930ac5&amp;color=0,0,0&amp;vpa=178&amp;vtp=1"/>
          <p:cNvSpPr/>
          <p:nvPr/>
        </p:nvSpPr>
        <p:spPr>
          <a:xfrm>
            <a:off x="9516047" y="2458847"/>
            <a:ext cx="549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from</a:t>
            </a:r>
            <a:endParaRPr lang="en-US" altLang="zh-CN" sz="2000" dirty="0"/>
          </a:p>
        </p:txBody>
      </p:sp>
      <p:sp>
        <p:nvSpPr>
          <p:cNvPr id="7" name="QB_6_AS.400_1#a3a915478?vja=1&amp;pid=8d4930ac5&amp;color=0,0,0&amp;vtp=1"/>
          <p:cNvSpPr/>
          <p:nvPr/>
        </p:nvSpPr>
        <p:spPr>
          <a:xfrm>
            <a:off x="722376" y="32970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句意为：据报道，占座的两名乘客已经被禁止乘坐火车180天。ban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sth意为“禁止</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做某事”，此处为其被动语态。故填from。</a:t>
            </a:r>
            <a:endParaRPr lang="en-US" altLang="zh-CN" sz="2200" dirty="0"/>
          </a:p>
        </p:txBody>
      </p:sp>
      <p:sp>
        <p:nvSpPr>
          <p:cNvPr id="8" name="QB_6_BD.401_1#ffcdf2bb4?vja=1&amp;pid=8d4930ac5&amp;color=0,0,0&amp;vtp=1"/>
          <p:cNvSpPr/>
          <p:nvPr/>
        </p:nvSpPr>
        <p:spPr>
          <a:xfrm>
            <a:off x="722376" y="4097147"/>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access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a:t>
            </a:r>
            <a:endParaRPr lang="en-US" altLang="zh-CN" sz="2000" dirty="0"/>
          </a:p>
        </p:txBody>
      </p:sp>
      <p:sp>
        <p:nvSpPr>
          <p:cNvPr id="9" name="QB_6_AN.402_1#ffcdf2bb4.blank?vja=1&amp;pid=8d4930ac5&amp;color=0,0,0&amp;vpa=179&amp;vtp=1"/>
          <p:cNvSpPr/>
          <p:nvPr/>
        </p:nvSpPr>
        <p:spPr>
          <a:xfrm>
            <a:off x="8836724" y="4059047"/>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0" name="QB_6_AS.403_1#ffcdf2bb4?vja=1&amp;pid=8d4930ac5&amp;color=0,0,0&amp;vtp=1"/>
          <p:cNvSpPr/>
          <p:nvPr/>
        </p:nvSpPr>
        <p:spPr>
          <a:xfrm>
            <a:off x="722376" y="48972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句意为：设计该系统的目的是能让学生们快速便捷地使用图书馆电子资源。access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意为“使用</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的机会；通向</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的入口”。故填to。</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04_1#db1969611?vja=1&amp;pid=8d4930ac5&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successfully.</a:t>
            </a:r>
            <a:endParaRPr lang="en-US" altLang="zh-CN" sz="2000" dirty="0"/>
          </a:p>
        </p:txBody>
      </p:sp>
      <p:sp>
        <p:nvSpPr>
          <p:cNvPr id="3" name="QB_6_AN.405_1#db1969611.blank?vja=1&amp;pid=8d4930ac5&amp;color=0,0,0&amp;vpa=180&amp;vtp=1"/>
          <p:cNvSpPr/>
          <p:nvPr/>
        </p:nvSpPr>
        <p:spPr>
          <a:xfrm>
            <a:off x="7459218" y="858013"/>
            <a:ext cx="1028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discussed</a:t>
            </a:r>
            <a:endParaRPr lang="en-US" altLang="zh-CN" sz="2000" dirty="0"/>
          </a:p>
        </p:txBody>
      </p:sp>
      <p:sp>
        <p:nvSpPr>
          <p:cNvPr id="4" name="QB_6_AS.406_1#db1969611?vja=1&amp;pid=8d4930ac5&amp;color=0,0,0&amp;vtp=1"/>
          <p:cNvSpPr/>
          <p:nvPr/>
        </p:nvSpPr>
        <p:spPr>
          <a:xfrm>
            <a:off x="722376" y="1696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句意为：随着每个有关全球和该地区的问题被讨论完毕，这次峰会圆满闭幕。此处为“with+宾语+宾语补足语”复合结构，设空处用非谓语动词作with复合结构中的宾语补足语，discuss与each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problem之间为逻辑上的被动关系，还表示动作的完成，所以应用过去分词。故填discussed。</a:t>
            </a:r>
            <a:endParaRPr lang="en-US" altLang="zh-CN" sz="2200" dirty="0"/>
          </a:p>
        </p:txBody>
      </p:sp>
      <p:sp>
        <p:nvSpPr>
          <p:cNvPr id="5" name="QB_6_BD.407_1#5998cc094?vja=1&amp;pid=8d4930ac5&amp;color=0,0,0&amp;vtp=1"/>
          <p:cNvSpPr/>
          <p:nvPr/>
        </p:nvSpPr>
        <p:spPr>
          <a:xfrm>
            <a:off x="722376" y="32683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occasionally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seashell.</a:t>
            </a:r>
            <a:endParaRPr lang="en-US" altLang="zh-CN" sz="2000" dirty="0"/>
          </a:p>
        </p:txBody>
      </p:sp>
      <p:sp>
        <p:nvSpPr>
          <p:cNvPr id="6" name="QB_6_AN.408_1#5998cc094.blank?vja=1&amp;pid=8d4930ac5&amp;color=0,0,0&amp;vpa=181&amp;vtp=1"/>
          <p:cNvSpPr/>
          <p:nvPr/>
        </p:nvSpPr>
        <p:spPr>
          <a:xfrm>
            <a:off x="9368155" y="3217545"/>
            <a:ext cx="874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bending</a:t>
            </a:r>
            <a:endParaRPr lang="en-US" altLang="zh-CN" sz="2000" dirty="0"/>
          </a:p>
        </p:txBody>
      </p:sp>
      <p:sp>
        <p:nvSpPr>
          <p:cNvPr id="7" name="QB_6_AS.409_1#5998cc094?vja=1&amp;pid=8d4930ac5&amp;color=0,0,0&amp;vtp=1"/>
          <p:cNvSpPr/>
          <p:nvPr/>
        </p:nvSpPr>
        <p:spPr>
          <a:xfrm>
            <a:off x="722376" y="4071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句意为：小女孩正兴高采烈地沿着海滩走着，偶尔弯腰拾起一只美丽的贝壳。设空处应用非谓语动词作状语，与主语The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girl之间为逻辑上的主动关系，所以应用现在分词形式。故填bending。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10_1#869ded75b?vja=1&amp;pid=8d4930ac5&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aspects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associated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endParaRPr lang="en-US" altLang="zh-CN" sz="2000" dirty="0"/>
          </a:p>
        </p:txBody>
      </p:sp>
      <p:sp>
        <p:nvSpPr>
          <p:cNvPr id="3" name="QB_6_AN.411_1#869ded75b.blank?vja=1&amp;pid=8d4930ac5&amp;color=0,0,0&amp;vpa=182&amp;vtp=1"/>
          <p:cNvSpPr/>
          <p:nvPr/>
        </p:nvSpPr>
        <p:spPr>
          <a:xfrm>
            <a:off x="7200646" y="858013"/>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4" name="QB_6_AS.412_1#869ded75b?vja=1&amp;pid=8d4930ac5&amp;color=0,0,0&amp;vtp=1"/>
          <p:cNvSpPr/>
          <p:nvPr/>
        </p:nvSpPr>
        <p:spPr>
          <a:xfrm>
            <a:off x="722376" y="1696847"/>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句意为：我们必须考虑两个方面，这两个方面都与学生的安全有关。分析句子结构可知，此处both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associated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safety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students为非限制性定语从句，先行词为two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aspects，设空处在从句中作介词of的宾语，应用关系代词which。</a:t>
            </a:r>
            <a:endParaRPr lang="en-US" altLang="zh-CN" sz="2200" dirty="0"/>
          </a:p>
        </p:txBody>
      </p:sp>
      <p:sp>
        <p:nvSpPr>
          <p:cNvPr id="5" name="QB_6_BD.413_1#ad2999dba?vja=1&amp;pid=8d4930ac5&amp;color=0,0,0&amp;vtp=1"/>
          <p:cNvSpPr/>
          <p:nvPr/>
        </p:nvSpPr>
        <p:spPr>
          <a:xfrm>
            <a:off x="722376" y="2877947"/>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10.Taking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assumption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pleasure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decrease.</a:t>
            </a:r>
            <a:endParaRPr lang="en-US" altLang="zh-CN" sz="2000" dirty="0"/>
          </a:p>
        </p:txBody>
      </p:sp>
      <p:sp>
        <p:nvSpPr>
          <p:cNvPr id="6" name="QB_6_AN.414_1#ad2999dba.blank?vja=1&amp;pid=8d4930ac5&amp;color=0,0,0&amp;vpa=183&amp;vtp=1"/>
          <p:cNvSpPr/>
          <p:nvPr/>
        </p:nvSpPr>
        <p:spPr>
          <a:xfrm>
            <a:off x="9566656" y="2839847"/>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7" name="QB_6_AS.415_1#ad2999dba?vja=1&amp;pid=8d4930ac5&amp;color=0,0,0&amp;vtp=1"/>
          <p:cNvSpPr/>
          <p:nvPr/>
        </p:nvSpPr>
        <p:spPr>
          <a:xfrm>
            <a:off x="722376" y="36780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句意为：考虑到在线阅读，我们可以质疑“为获得乐趣而进行的阅读在持续减少”这一假设。设空处引导同位语从句，说明assumption的具体内容。从句不缺成分，且句意完整。故填that。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d5f0fc4d1?vja=1&amp;pid=0fea477a5&amp;color=0,0,0&amp;vtp=1&amp;bt=1"/>
          <p:cNvSpPr/>
          <p:nvPr/>
        </p:nvSpPr>
        <p:spPr>
          <a:xfrm>
            <a:off x="722376" y="896112"/>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dirty="0"/>
          </a:p>
        </p:txBody>
      </p:sp>
      <p:sp>
        <p:nvSpPr>
          <p:cNvPr id="3" name="QB_6_BD.416_1#5b8b5d4a1?vja=1&amp;pid=0fea477a5&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1.联合国教科文组织的一个团队于1991年访问了泉州，认可了泉州作为“海上丝绸之路”主要港口之一所发挥的作用。（recognition）</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UNESCO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Quanzhou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1991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Quanzhou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major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Maritime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a:t>
            </a:r>
            <a:endParaRPr lang="en-US" altLang="zh-CN" sz="2000" dirty="0"/>
          </a:p>
        </p:txBody>
      </p:sp>
      <p:sp>
        <p:nvSpPr>
          <p:cNvPr id="4" name="QB_6_AN.417_1#5b8b5d4a1.blank?vja=1&amp;pid=0fea477a5&amp;color=0,0,0&amp;vpa=184&amp;vtp=1"/>
          <p:cNvSpPr/>
          <p:nvPr/>
        </p:nvSpPr>
        <p:spPr>
          <a:xfrm>
            <a:off x="6750749" y="2001647"/>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5" name="QB_6_AN.418_1#5b8b5d4a1.blank?vja=1&amp;pid=0fea477a5&amp;color=0,0,0&amp;vpa=185&amp;vtp=1"/>
          <p:cNvSpPr/>
          <p:nvPr/>
        </p:nvSpPr>
        <p:spPr>
          <a:xfrm>
            <a:off x="7320344" y="1988947"/>
            <a:ext cx="1211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recognition</a:t>
            </a:r>
            <a:endParaRPr lang="en-US" altLang="zh-CN" sz="2000" dirty="0"/>
          </a:p>
        </p:txBody>
      </p:sp>
      <p:sp>
        <p:nvSpPr>
          <p:cNvPr id="6" name="QB_6_AN.419_1#5b8b5d4a1.blank?vja=1&amp;pid=0fea477a5&amp;color=0,0,0&amp;vpa=186&amp;vtp=1"/>
          <p:cNvSpPr/>
          <p:nvPr/>
        </p:nvSpPr>
        <p:spPr>
          <a:xfrm>
            <a:off x="8842375" y="2001647"/>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7" name="QO_6_BD.420_1#c27456249?vja=1&amp;pid=0fea477a5&amp;color=0,0,0&amp;vtp=1"/>
          <p:cNvSpPr/>
          <p:nvPr/>
        </p:nvSpPr>
        <p:spPr>
          <a:xfrm>
            <a:off x="722376" y="2801747"/>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2.随着智慧城市的形成，最重要的是安全方面。（take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shape）</a:t>
            </a:r>
            <a:endParaRPr lang="en-US" altLang="zh-CN" sz="2000" dirty="0"/>
          </a:p>
          <a:p>
            <a:pPr>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______________________________________________________</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security.</a:t>
            </a:r>
            <a:endParaRPr lang="en-US" altLang="zh-CN" sz="2000" dirty="0"/>
          </a:p>
        </p:txBody>
      </p:sp>
      <p:sp>
        <p:nvSpPr>
          <p:cNvPr id="8" name="QO_6_AN.421_1#c27456249?vja=1&amp;pid=0fea477a5&amp;color=0,0,0&amp;vtp=1"/>
          <p:cNvSpPr/>
          <p:nvPr/>
        </p:nvSpPr>
        <p:spPr>
          <a:xfrm>
            <a:off x="827883" y="3159608"/>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smart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shape/With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smart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shape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8" grpId="0" animBg="1"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22_1#312617b3c?vja=1&amp;pid=0fea477a5&amp;color=0,0,0&amp;mp=1&amp;vtp=1&amp;bt=1"/>
          <p:cNvSpPr/>
          <p:nvPr/>
        </p:nvSpPr>
        <p:spPr>
          <a:xfrm>
            <a:off x="722376" y="900000"/>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3.坐落于“一带一路”的交汇点，江苏将为“一带一路”建设作出更大的贡献。（locate；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引导地点状语从句）</a:t>
            </a:r>
            <a:endParaRPr lang="en-US" altLang="zh-CN" sz="2000" dirty="0"/>
          </a:p>
          <a:p>
            <a:pPr algn="just">
              <a:lnSpc>
                <a:spcPct val="125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Jiangsu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construction.</a:t>
            </a:r>
            <a:endParaRPr lang="en-US" altLang="zh-CN" sz="2000" dirty="0"/>
          </a:p>
        </p:txBody>
      </p:sp>
      <p:sp>
        <p:nvSpPr>
          <p:cNvPr id="3" name="QB_6_AN.423_1#312617b3c.blank?vja=1&amp;pid=0fea477a5&amp;color=0,0,0&amp;mp=1&amp;vpa=187&amp;vtp=1"/>
          <p:cNvSpPr/>
          <p:nvPr/>
        </p:nvSpPr>
        <p:spPr>
          <a:xfrm>
            <a:off x="770001" y="1623900"/>
            <a:ext cx="874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Located</a:t>
            </a:r>
            <a:endParaRPr lang="en-US" altLang="zh-CN" sz="2000" dirty="0"/>
          </a:p>
        </p:txBody>
      </p:sp>
      <p:sp>
        <p:nvSpPr>
          <p:cNvPr id="4" name="QB_6_AN.424_1#312617b3c.blank?vja=1&amp;pid=0fea477a5&amp;color=0,0,0&amp;mp=1&amp;vpa=188&amp;vtp=1"/>
          <p:cNvSpPr/>
          <p:nvPr/>
        </p:nvSpPr>
        <p:spPr>
          <a:xfrm>
            <a:off x="1961642" y="1623900"/>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sz="2000" dirty="0"/>
          </a:p>
        </p:txBody>
      </p:sp>
      <p:sp>
        <p:nvSpPr>
          <p:cNvPr id="5" name="QB_6_AN.425_1#312617b3c.blank?vja=1&amp;pid=0fea477a5&amp;color=0,0,0&amp;mp=1&amp;vpa=189&amp;vtp=1"/>
          <p:cNvSpPr/>
          <p:nvPr/>
        </p:nvSpPr>
        <p:spPr>
          <a:xfrm>
            <a:off x="2950083" y="1623900"/>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6" name="QB_6_AN.426_1#312617b3c.blank?vja=1&amp;pid=0fea477a5&amp;color=0,0,0&amp;mp=1&amp;vpa=190&amp;vtp=1"/>
          <p:cNvSpPr/>
          <p:nvPr/>
        </p:nvSpPr>
        <p:spPr>
          <a:xfrm>
            <a:off x="3608324" y="1623900"/>
            <a:ext cx="479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Belt</a:t>
            </a:r>
            <a:endParaRPr lang="en-US" altLang="zh-CN" sz="2000" dirty="0"/>
          </a:p>
        </p:txBody>
      </p:sp>
      <p:sp>
        <p:nvSpPr>
          <p:cNvPr id="7" name="QB_6_AN.427_1#312617b3c.blank?vja=1&amp;pid=0fea477a5&amp;color=0,0,0&amp;mp=1&amp;vpa=191&amp;vtp=1"/>
          <p:cNvSpPr/>
          <p:nvPr/>
        </p:nvSpPr>
        <p:spPr>
          <a:xfrm>
            <a:off x="4355465" y="1623900"/>
            <a:ext cx="647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meets</a:t>
            </a:r>
            <a:endParaRPr lang="en-US" altLang="zh-CN" sz="2000" dirty="0"/>
          </a:p>
        </p:txBody>
      </p:sp>
      <p:sp>
        <p:nvSpPr>
          <p:cNvPr id="8" name="QB_6_AN.428_1#312617b3c.blank?vja=1&amp;pid=0fea477a5&amp;color=0,0,0&amp;mp=1&amp;vpa=192&amp;vtp=1"/>
          <p:cNvSpPr/>
          <p:nvPr/>
        </p:nvSpPr>
        <p:spPr>
          <a:xfrm>
            <a:off x="5267706" y="1623900"/>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9" name="QB_6_AN.429_1#312617b3c.blank?vja=1&amp;pid=0fea477a5&amp;color=0,0,0&amp;mp=1&amp;vpa=193&amp;vtp=1"/>
          <p:cNvSpPr/>
          <p:nvPr/>
        </p:nvSpPr>
        <p:spPr>
          <a:xfrm>
            <a:off x="5925884" y="1623900"/>
            <a:ext cx="593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Road</a:t>
            </a:r>
            <a:endParaRPr lang="en-US" altLang="zh-CN" sz="2000" dirty="0"/>
          </a:p>
        </p:txBody>
      </p:sp>
      <p:sp>
        <p:nvSpPr>
          <p:cNvPr id="10" name="QB_6_BD.430_1#c9101f48f?vja=1&amp;pid=0fea477a5&amp;color=0,0,0&amp;vtp=1"/>
          <p:cNvSpPr/>
          <p:nvPr/>
        </p:nvSpPr>
        <p:spPr>
          <a:xfrm>
            <a:off x="722376" y="2433270"/>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4.这条运河从北京延伸到扬州，跨越近1,800千米的距离。（cover）</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Beijing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Yangzhou</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kilometres.</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5.人工智能技术在医疗业的应用尚处于起步阶段。</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application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AI</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technologies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health</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care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industry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still</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 ____ ______ _______</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11" name="QB_6_AN.431_1#c9101f48f.blank?vja=1&amp;pid=0fea477a5&amp;color=0,0,0&amp;vpa=194&amp;vtp=1"/>
          <p:cNvSpPr/>
          <p:nvPr/>
        </p:nvSpPr>
        <p:spPr>
          <a:xfrm>
            <a:off x="5569014" y="2763470"/>
            <a:ext cx="944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covering</a:t>
            </a:r>
            <a:endParaRPr lang="en-US" altLang="zh-CN" sz="2000" dirty="0"/>
          </a:p>
        </p:txBody>
      </p:sp>
      <p:sp>
        <p:nvSpPr>
          <p:cNvPr id="12" name="QB_6_AN.432_1#c9101f48f.blank?vja=1&amp;pid=0fea477a5&amp;color=0,0,0&amp;vpa=195&amp;vtp=1"/>
          <p:cNvSpPr/>
          <p:nvPr/>
        </p:nvSpPr>
        <p:spPr>
          <a:xfrm>
            <a:off x="6851714" y="2776170"/>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3" name="QB_6_AN.433_1#c9101f48f.blank?vja=1&amp;pid=0fea477a5&amp;color=0,0,0&amp;vpa=196&amp;vtp=1"/>
          <p:cNvSpPr/>
          <p:nvPr/>
        </p:nvSpPr>
        <p:spPr>
          <a:xfrm>
            <a:off x="7321614" y="2776170"/>
            <a:ext cx="887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distance</a:t>
            </a:r>
            <a:endParaRPr lang="en-US" altLang="zh-CN" sz="2000" dirty="0"/>
          </a:p>
        </p:txBody>
      </p:sp>
      <p:sp>
        <p:nvSpPr>
          <p:cNvPr id="14" name="QB_6_AN.434_1#c9101f48f.blank?vja=1&amp;pid=0fea477a5&amp;color=0,0,0&amp;vpa=197&amp;vtp=1"/>
          <p:cNvSpPr/>
          <p:nvPr/>
        </p:nvSpPr>
        <p:spPr>
          <a:xfrm>
            <a:off x="8451914" y="2776170"/>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16" name="QB_6_AN.436_1#c9101f48f.blank?vja=1&amp;pid=0fea477a5&amp;color=0,0,0&amp;vpa=198&amp;vtp=1"/>
          <p:cNvSpPr/>
          <p:nvPr/>
        </p:nvSpPr>
        <p:spPr>
          <a:xfrm>
            <a:off x="8499539" y="3538170"/>
            <a:ext cx="239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endParaRPr lang="en-US" altLang="zh-CN" sz="2000" dirty="0"/>
          </a:p>
        </p:txBody>
      </p:sp>
      <p:sp>
        <p:nvSpPr>
          <p:cNvPr id="17" name="QB_6_AN.437_1#c9101f48f.blank?vja=1&amp;pid=0fea477a5&amp;color=0,0,0&amp;vpa=199&amp;vtp=1"/>
          <p:cNvSpPr/>
          <p:nvPr/>
        </p:nvSpPr>
        <p:spPr>
          <a:xfrm>
            <a:off x="9007539" y="3538170"/>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18" name="QB_6_AN.438_1#c9101f48f.blank?vja=1&amp;pid=0fea477a5&amp;color=0,0,0&amp;vpa=200&amp;vtp=1"/>
          <p:cNvSpPr/>
          <p:nvPr/>
        </p:nvSpPr>
        <p:spPr>
          <a:xfrm>
            <a:off x="9629839" y="3538170"/>
            <a:ext cx="6461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initial</a:t>
            </a:r>
            <a:endParaRPr lang="en-US" altLang="zh-CN" sz="2000" dirty="0"/>
          </a:p>
        </p:txBody>
      </p:sp>
      <p:sp>
        <p:nvSpPr>
          <p:cNvPr id="19" name="QB_6_AN.439_1#c9101f48f.blank?vja=1&amp;pid=0fea477a5&amp;color=0,0,0&amp;vpa=201&amp;vtp=1"/>
          <p:cNvSpPr/>
          <p:nvPr/>
        </p:nvSpPr>
        <p:spPr>
          <a:xfrm>
            <a:off x="10569639" y="3525470"/>
            <a:ext cx="676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stages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1">
                                            <p:bg/>
                                          </p:spTgt>
                                        </p:tgtEl>
                                        <p:attrNameLst>
                                          <p:attrName>style.visibility</p:attrName>
                                        </p:attrNameLst>
                                      </p:cBhvr>
                                      <p:to>
                                        <p:strVal val="visible"/>
                                      </p:to>
                                    </p:set>
                                    <p:animEffect transition="in" filter="fade">
                                      <p:cBhvr>
                                        <p:cTn id="63" dur="500"/>
                                        <p:tgtEl>
                                          <p:spTgt spid="11">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1">
                                            <p:txEl>
                                              <p:pRg st="0" end="0"/>
                                            </p:txEl>
                                          </p:spTgt>
                                        </p:tgtEl>
                                        <p:attrNameLst>
                                          <p:attrName>style.visibility</p:attrName>
                                        </p:attrNameLst>
                                      </p:cBhvr>
                                      <p:to>
                                        <p:strVal val="visible"/>
                                      </p:to>
                                    </p:set>
                                    <p:animEffect transition="in" filter="fade">
                                      <p:cBhvr>
                                        <p:cTn id="66" dur="500"/>
                                        <p:tgtEl>
                                          <p:spTgt spid="11">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2">
                                            <p:bg/>
                                          </p:spTgt>
                                        </p:tgtEl>
                                        <p:attrNameLst>
                                          <p:attrName>style.visibility</p:attrName>
                                        </p:attrNameLst>
                                      </p:cBhvr>
                                      <p:to>
                                        <p:strVal val="visible"/>
                                      </p:to>
                                    </p:set>
                                    <p:animEffect transition="in" filter="fade">
                                      <p:cBhvr>
                                        <p:cTn id="71" dur="500"/>
                                        <p:tgtEl>
                                          <p:spTgt spid="12">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2">
                                            <p:txEl>
                                              <p:pRg st="0" end="0"/>
                                            </p:txEl>
                                          </p:spTgt>
                                        </p:tgtEl>
                                        <p:attrNameLst>
                                          <p:attrName>style.visibility</p:attrName>
                                        </p:attrNameLst>
                                      </p:cBhvr>
                                      <p:to>
                                        <p:strVal val="visible"/>
                                      </p:to>
                                    </p:set>
                                    <p:animEffect transition="in" filter="fade">
                                      <p:cBhvr>
                                        <p:cTn id="74" dur="500"/>
                                        <p:tgtEl>
                                          <p:spTgt spid="12">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3">
                                            <p:bg/>
                                          </p:spTgt>
                                        </p:tgtEl>
                                        <p:attrNameLst>
                                          <p:attrName>style.visibility</p:attrName>
                                        </p:attrNameLst>
                                      </p:cBhvr>
                                      <p:to>
                                        <p:strVal val="visible"/>
                                      </p:to>
                                    </p:set>
                                    <p:animEffect transition="in" filter="fade">
                                      <p:cBhvr>
                                        <p:cTn id="79" dur="500"/>
                                        <p:tgtEl>
                                          <p:spTgt spid="13">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3">
                                            <p:txEl>
                                              <p:pRg st="0" end="0"/>
                                            </p:txEl>
                                          </p:spTgt>
                                        </p:tgtEl>
                                        <p:attrNameLst>
                                          <p:attrName>style.visibility</p:attrName>
                                        </p:attrNameLst>
                                      </p:cBhvr>
                                      <p:to>
                                        <p:strVal val="visible"/>
                                      </p:to>
                                    </p:set>
                                    <p:animEffect transition="in" filter="fade">
                                      <p:cBhvr>
                                        <p:cTn id="82" dur="500"/>
                                        <p:tgtEl>
                                          <p:spTgt spid="13">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4">
                                            <p:bg/>
                                          </p:spTgt>
                                        </p:tgtEl>
                                        <p:attrNameLst>
                                          <p:attrName>style.visibility</p:attrName>
                                        </p:attrNameLst>
                                      </p:cBhvr>
                                      <p:to>
                                        <p:strVal val="visible"/>
                                      </p:to>
                                    </p:set>
                                    <p:animEffect transition="in" filter="fade">
                                      <p:cBhvr>
                                        <p:cTn id="87" dur="500"/>
                                        <p:tgtEl>
                                          <p:spTgt spid="14">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4">
                                            <p:txEl>
                                              <p:pRg st="0" end="0"/>
                                            </p:txEl>
                                          </p:spTgt>
                                        </p:tgtEl>
                                        <p:attrNameLst>
                                          <p:attrName>style.visibility</p:attrName>
                                        </p:attrNameLst>
                                      </p:cBhvr>
                                      <p:to>
                                        <p:strVal val="visible"/>
                                      </p:to>
                                    </p:set>
                                    <p:animEffect transition="in" filter="fade">
                                      <p:cBhvr>
                                        <p:cTn id="90" dur="500"/>
                                        <p:tgtEl>
                                          <p:spTgt spid="14">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6">
                                            <p:bg/>
                                          </p:spTgt>
                                        </p:tgtEl>
                                        <p:attrNameLst>
                                          <p:attrName>style.visibility</p:attrName>
                                        </p:attrNameLst>
                                      </p:cBhvr>
                                      <p:to>
                                        <p:strVal val="visible"/>
                                      </p:to>
                                    </p:set>
                                    <p:animEffect transition="in" filter="fade">
                                      <p:cBhvr>
                                        <p:cTn id="95" dur="500"/>
                                        <p:tgtEl>
                                          <p:spTgt spid="16">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6">
                                            <p:txEl>
                                              <p:pRg st="0" end="0"/>
                                            </p:txEl>
                                          </p:spTgt>
                                        </p:tgtEl>
                                        <p:attrNameLst>
                                          <p:attrName>style.visibility</p:attrName>
                                        </p:attrNameLst>
                                      </p:cBhvr>
                                      <p:to>
                                        <p:strVal val="visible"/>
                                      </p:to>
                                    </p:set>
                                    <p:animEffect transition="in" filter="fade">
                                      <p:cBhvr>
                                        <p:cTn id="98" dur="500"/>
                                        <p:tgtEl>
                                          <p:spTgt spid="16">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7">
                                            <p:bg/>
                                          </p:spTgt>
                                        </p:tgtEl>
                                        <p:attrNameLst>
                                          <p:attrName>style.visibility</p:attrName>
                                        </p:attrNameLst>
                                      </p:cBhvr>
                                      <p:to>
                                        <p:strVal val="visible"/>
                                      </p:to>
                                    </p:set>
                                    <p:animEffect transition="in" filter="fade">
                                      <p:cBhvr>
                                        <p:cTn id="103" dur="500"/>
                                        <p:tgtEl>
                                          <p:spTgt spid="17">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7">
                                            <p:txEl>
                                              <p:pRg st="0" end="0"/>
                                            </p:txEl>
                                          </p:spTgt>
                                        </p:tgtEl>
                                        <p:attrNameLst>
                                          <p:attrName>style.visibility</p:attrName>
                                        </p:attrNameLst>
                                      </p:cBhvr>
                                      <p:to>
                                        <p:strVal val="visible"/>
                                      </p:to>
                                    </p:set>
                                    <p:animEffect transition="in" filter="fade">
                                      <p:cBhvr>
                                        <p:cTn id="106" dur="500"/>
                                        <p:tgtEl>
                                          <p:spTgt spid="17">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8">
                                            <p:bg/>
                                          </p:spTgt>
                                        </p:tgtEl>
                                        <p:attrNameLst>
                                          <p:attrName>style.visibility</p:attrName>
                                        </p:attrNameLst>
                                      </p:cBhvr>
                                      <p:to>
                                        <p:strVal val="visible"/>
                                      </p:to>
                                    </p:set>
                                    <p:animEffect transition="in" filter="fade">
                                      <p:cBhvr>
                                        <p:cTn id="111" dur="500"/>
                                        <p:tgtEl>
                                          <p:spTgt spid="18">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8">
                                            <p:txEl>
                                              <p:pRg st="0" end="0"/>
                                            </p:txEl>
                                          </p:spTgt>
                                        </p:tgtEl>
                                        <p:attrNameLst>
                                          <p:attrName>style.visibility</p:attrName>
                                        </p:attrNameLst>
                                      </p:cBhvr>
                                      <p:to>
                                        <p:strVal val="visible"/>
                                      </p:to>
                                    </p:set>
                                    <p:animEffect transition="in" filter="fade">
                                      <p:cBhvr>
                                        <p:cTn id="114" dur="500"/>
                                        <p:tgtEl>
                                          <p:spTgt spid="18">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19">
                                            <p:bg/>
                                          </p:spTgt>
                                        </p:tgtEl>
                                        <p:attrNameLst>
                                          <p:attrName>style.visibility</p:attrName>
                                        </p:attrNameLst>
                                      </p:cBhvr>
                                      <p:to>
                                        <p:strVal val="visible"/>
                                      </p:to>
                                    </p:set>
                                    <p:animEffect transition="in" filter="fade">
                                      <p:cBhvr>
                                        <p:cTn id="119" dur="500"/>
                                        <p:tgtEl>
                                          <p:spTgt spid="19">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19">
                                            <p:txEl>
                                              <p:pRg st="0" end="0"/>
                                            </p:txEl>
                                          </p:spTgt>
                                        </p:tgtEl>
                                        <p:attrNameLst>
                                          <p:attrName>style.visibility</p:attrName>
                                        </p:attrNameLst>
                                      </p:cBhvr>
                                      <p:to>
                                        <p:strVal val="visible"/>
                                      </p:to>
                                    </p:set>
                                    <p:animEffect transition="in" filter="fade">
                                      <p:cBhvr>
                                        <p:cTn id="122" dur="5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P spid="11" grpId="0" animBg="1" build="p"/>
      <p:bldP spid="12" grpId="0" animBg="1" build="p"/>
      <p:bldP spid="13" grpId="0" animBg="1" build="p"/>
      <p:bldP spid="14" grpId="0" animBg="1" build="p"/>
      <p:bldP spid="16" grpId="0" animBg="1" build="p"/>
      <p:bldP spid="17" grpId="0" animBg="1" build="p"/>
      <p:bldP spid="18" grpId="0" animBg="1" build="p"/>
      <p:bldP spid="19" grpId="0" animBg="1"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40_1#05273880b?vja=1&amp;pid=2e141b140&amp;color=0,0,0&amp;vtp=1&amp;bt=1"/>
          <p:cNvSpPr/>
          <p:nvPr/>
        </p:nvSpPr>
        <p:spPr>
          <a:xfrm>
            <a:off x="722376" y="900000"/>
            <a:ext cx="10753344" cy="3810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[安徽蚌埠A层高中2025高二联考]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great-grandfather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century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30-metre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scroll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（长卷纸）</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shillings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1969.The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30-metre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scroll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320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pencil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Aldridge.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hotels,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British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Maurice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Ivor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Cannock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1969</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spotted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cartoon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sketches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（素描）</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sketches,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self-taught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40_1#05273880b?vja=1&amp;pid=2e141b140&amp;color=0,0,0&amp;vtp=1&amp;bt=1"/>
          <p:cNvSpPr/>
          <p:nvPr/>
        </p:nvSpPr>
        <p:spPr>
          <a:xfrm>
            <a:off x="722376" y="900000"/>
            <a:ext cx="10753344" cy="3771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Aldridge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photographs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sketch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hobby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century,”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Maurice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Maurice’s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scroll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Aldridge’s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railway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Cinema.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sketch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unrecognizable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legacy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（遗产）</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Aldridge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Aldridge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grandchildren.”</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sz="2000" dirty="0"/>
          </a:p>
        </p:txBody>
      </p:sp>
      <p:sp>
        <p:nvSpPr>
          <p:cNvPr id="3" name="QM_6_EX.441_1#05273880b?vja=1&amp;pid=2e141b140&amp;color=0,0,0&amp;vtp=1"/>
          <p:cNvSpPr/>
          <p:nvPr/>
        </p:nvSpPr>
        <p:spPr>
          <a:xfrm>
            <a:off x="722376" y="4712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本文是一篇记叙文，主要讲述了一位老人花费半个世纪在一幅30米长的卷轴上画了几乎整个村庄，他希望这能够成为展示家乡奥尔德里奇旧貌的遗产，为子孙留下美好回忆。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42_1#25395280b?vja=1&amp;pid=05273880b&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scroll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primarily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represent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Aldridge?(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43_1#25395280b.bracket?vja=1&amp;pid=05273880b&amp;color=0,0,0&amp;vpa=202&amp;vtp=1"/>
          <p:cNvSpPr/>
          <p:nvPr/>
        </p:nvSpPr>
        <p:spPr>
          <a:xfrm>
            <a:off x="7399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442_2#25395280b.choices?vja=1&amp;pid=05273880b&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attractions.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rapid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business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endParaRPr lang="en-US" altLang="zh-CN" sz="2000" dirty="0"/>
          </a:p>
        </p:txBody>
      </p:sp>
      <p:sp>
        <p:nvSpPr>
          <p:cNvPr id="5" name="QC_7_AS.444_1#25395280b?vja=1&amp;pid=05273880b&amp;color=0,0,0&amp;vtp=1"/>
          <p:cNvSpPr/>
          <p:nvPr/>
        </p:nvSpPr>
        <p:spPr>
          <a:xfrm>
            <a:off x="722376" y="2839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推理判断题。根据第一段中的“It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includes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images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hotels,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streets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drawings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British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looks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today.”可知，长卷既包含已消失的建筑，也包含如今的城镇样貌。由此可推知，长卷主要是对奥尔德里奇随时间变迁发生的变化的艺术记录。故选D项。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1d2c8bdc1?vja=1&amp;pid=0f6e1bf1b&amp;color=0,0,0&amp;vtp=1&amp;bt=1"/>
          <p:cNvSpPr/>
          <p:nvPr/>
        </p:nvSpPr>
        <p:spPr>
          <a:xfrm>
            <a:off x="722376" y="896112"/>
            <a:ext cx="10753344" cy="345567"/>
          </a:xfrm>
          <a:prstGeom prst="rect">
            <a:avLst/>
          </a:prstGeom>
          <a:noFill/>
        </p:spPr>
        <p:txBody>
          <a:bodyPr wrap="square" lIns="0" tIns="0" rIns="0" bIns="0" rtlCol="0" anchor="t"/>
          <a:lstStyle/>
          <a:p>
            <a:pPr algn="l">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dirty="0"/>
          </a:p>
        </p:txBody>
      </p:sp>
      <p:sp>
        <p:nvSpPr>
          <p:cNvPr id="3" name="QB_6_BD.31_1#c2bd96553?vja=1&amp;pid=0f6e1bf1b&amp;color=0,0,0&amp;vtp=1"/>
          <p:cNvSpPr/>
          <p:nvPr/>
        </p:nvSpPr>
        <p:spPr>
          <a:xfrm>
            <a:off x="722376" y="1276985"/>
            <a:ext cx="10753344" cy="1104773"/>
          </a:xfrm>
          <a:prstGeom prst="rect">
            <a:avLst/>
          </a:prstGeom>
          <a:noFill/>
        </p:spPr>
        <p:txBody>
          <a:bodyPr wrap="square" lIns="0" tIns="0" rIns="0" bIns="0" rtlCol="0" anchor="t"/>
          <a:lstStyle/>
          <a:p>
            <a:pPr algn="l">
              <a:lnSpc>
                <a:spcPct val="124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1.在比赛中那个业余歌手打败了众多专业歌手，这真令人难以置信。（incredible）</a:t>
            </a:r>
            <a:endParaRPr lang="en-US" altLang="zh-CN" sz="2000" dirty="0"/>
          </a:p>
          <a:p>
            <a:pPr algn="just">
              <a:lnSpc>
                <a:spcPct val="124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amateur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professionals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contest.</a:t>
            </a:r>
            <a:endParaRPr lang="en-US" altLang="zh-CN" sz="2000" dirty="0"/>
          </a:p>
        </p:txBody>
      </p:sp>
      <p:sp>
        <p:nvSpPr>
          <p:cNvPr id="4" name="QB_6_AN.32_1#c2bd96553.blank?vja=1&amp;pid=0f6e1bf1b&amp;color=0,0,0&amp;vpa=11&amp;vtp=1"/>
          <p:cNvSpPr/>
          <p:nvPr/>
        </p:nvSpPr>
        <p:spPr>
          <a:xfrm>
            <a:off x="782701" y="1616837"/>
            <a:ext cx="211138"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5" name="QB_6_AN.33_1#c2bd96553.blank?vja=1&amp;pid=0f6e1bf1b&amp;color=0,0,0&amp;vpa=12&amp;vtp=1"/>
          <p:cNvSpPr/>
          <p:nvPr/>
        </p:nvSpPr>
        <p:spPr>
          <a:xfrm>
            <a:off x="1354074" y="1616837"/>
            <a:ext cx="225425"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6" name="QB_6_AN.34_1#c2bd96553.blank?vja=1&amp;pid=0f6e1bf1b&amp;color=0,0,0&amp;vpa=13&amp;vtp=1"/>
          <p:cNvSpPr/>
          <p:nvPr/>
        </p:nvSpPr>
        <p:spPr>
          <a:xfrm>
            <a:off x="1938147" y="1616837"/>
            <a:ext cx="1069975"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incredible</a:t>
            </a:r>
            <a:endParaRPr lang="en-US" altLang="zh-CN" sz="2000" dirty="0"/>
          </a:p>
        </p:txBody>
      </p:sp>
      <p:sp>
        <p:nvSpPr>
          <p:cNvPr id="7" name="QB_6_AN.35_1#c2bd96553.blank?vja=1&amp;pid=0f6e1bf1b&amp;color=0,0,0&amp;vpa=14&amp;vtp=1"/>
          <p:cNvSpPr/>
          <p:nvPr/>
        </p:nvSpPr>
        <p:spPr>
          <a:xfrm>
            <a:off x="3398520" y="1616837"/>
            <a:ext cx="436563"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8" name="QO_6_BD.36_1#7a106bad8?vja=1&amp;pid=0f6e1bf1b&amp;color=0,0,0&amp;vtp=1"/>
          <p:cNvSpPr/>
          <p:nvPr/>
        </p:nvSpPr>
        <p:spPr>
          <a:xfrm>
            <a:off x="722376" y="2416683"/>
            <a:ext cx="10753344" cy="1101471"/>
          </a:xfrm>
          <a:prstGeom prst="rect">
            <a:avLst/>
          </a:prstGeom>
          <a:noFill/>
        </p:spPr>
        <p:txBody>
          <a:bodyPr wrap="square" lIns="0" tIns="0" rIns="0" bIns="0" rtlCol="0" anchor="t"/>
          <a:lstStyle/>
          <a:p>
            <a:pPr algn="l">
              <a:lnSpc>
                <a:spcPct val="124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2.全球变暖已经成为海洋生物的一大威胁，迫切需要尽一切努力来对抗全球变暖。（urgent）</a:t>
            </a:r>
            <a:endParaRPr lang="en-US" altLang="zh-CN" sz="2000" dirty="0"/>
          </a:p>
          <a:p>
            <a:pPr algn="just">
              <a:lnSpc>
                <a:spcPct val="124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__________________</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____________________________________________________________</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creatures.</a:t>
            </a:r>
            <a:endParaRPr lang="en-US" altLang="zh-CN" sz="2000" dirty="0"/>
          </a:p>
        </p:txBody>
      </p:sp>
      <p:sp>
        <p:nvSpPr>
          <p:cNvPr id="9" name="QO_6_AN.37_1#7a106bad8?vja=1&amp;pid=0f6e1bf1b&amp;color=0,0,0&amp;vtp=1"/>
          <p:cNvSpPr/>
          <p:nvPr/>
        </p:nvSpPr>
        <p:spPr>
          <a:xfrm>
            <a:off x="861952" y="2784729"/>
            <a:ext cx="10753344" cy="345567"/>
          </a:xfrm>
          <a:prstGeom prst="rect">
            <a:avLst/>
          </a:prstGeom>
          <a:noFill/>
        </p:spPr>
        <p:txBody>
          <a:bodyPr wrap="square" lIns="0" tIns="0" rIns="0" bIns="0" rtlCol="0" anchor="t"/>
          <a:lstStyle/>
          <a:p>
            <a:pPr algn="l">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urgent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means/make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efforts/make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effort</a:t>
            </a:r>
            <a:endParaRPr lang="en-US" altLang="zh-CN" sz="2000" dirty="0"/>
          </a:p>
        </p:txBody>
      </p:sp>
      <p:sp>
        <p:nvSpPr>
          <p:cNvPr id="10" name="QB_6_BD.38_1#7b7f1df1f?vja=1&amp;pid=0f6e1bf1b&amp;color=0,0,0&amp;vtp=1"/>
          <p:cNvSpPr/>
          <p:nvPr/>
        </p:nvSpPr>
        <p:spPr>
          <a:xfrm>
            <a:off x="719328" y="3560318"/>
            <a:ext cx="10753344" cy="2235327"/>
          </a:xfrm>
          <a:prstGeom prst="rect">
            <a:avLst/>
          </a:prstGeom>
          <a:noFill/>
        </p:spPr>
        <p:txBody>
          <a:bodyPr wrap="square" lIns="0" tIns="0" rIns="0" bIns="0" rtlCol="0" anchor="t"/>
          <a:lstStyle/>
          <a:p>
            <a:pPr algn="l">
              <a:lnSpc>
                <a:spcPct val="124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3.当局发现，教育是如此重要，以至于它现在被提上了议事日程的首位。（agenda）</a:t>
            </a:r>
            <a:endParaRPr lang="en-US" altLang="zh-CN" sz="2000" dirty="0"/>
          </a:p>
          <a:p>
            <a:pPr algn="l">
              <a:lnSpc>
                <a:spcPct val="124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4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4.一想到即将到来的假期，我们都非常高兴。</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4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all</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are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very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delighted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 ____ ________ 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coming</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holiday.</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4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5.他被停职的消息很快就传开了。（suspend）</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4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story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soon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got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about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 ____ _____ _____ __________</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11" name="QB_6_AN.39_1#7b7f1df1f.blank?vja=1&amp;pid=0f6e1bf1b&amp;color=0,0,0&amp;vpa=15&amp;vtp=1"/>
          <p:cNvSpPr/>
          <p:nvPr/>
        </p:nvSpPr>
        <p:spPr>
          <a:xfrm>
            <a:off x="7058216" y="3900170"/>
            <a:ext cx="436563" cy="345567"/>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p:txBody>
      </p:sp>
      <p:sp>
        <p:nvSpPr>
          <p:cNvPr id="12" name="QB_6_AN.40_1#7b7f1df1f.blank?vja=1&amp;pid=0f6e1bf1b&amp;color=0,0,0&amp;vpa=16&amp;vtp=1"/>
          <p:cNvSpPr/>
          <p:nvPr/>
        </p:nvSpPr>
        <p:spPr>
          <a:xfrm>
            <a:off x="7832916" y="3900170"/>
            <a:ext cx="296863"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13" name="QB_6_AN.41_1#7b7f1df1f.blank?vja=1&amp;pid=0f6e1bf1b&amp;color=0,0,0&amp;vpa=17&amp;vtp=1"/>
          <p:cNvSpPr/>
          <p:nvPr/>
        </p:nvSpPr>
        <p:spPr>
          <a:xfrm>
            <a:off x="8429816" y="3887470"/>
            <a:ext cx="381000"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top</a:t>
            </a:r>
            <a:endParaRPr lang="en-US" altLang="zh-CN" sz="2000" dirty="0"/>
          </a:p>
        </p:txBody>
      </p:sp>
      <p:sp>
        <p:nvSpPr>
          <p:cNvPr id="14" name="QB_6_AN.42_1#7b7f1df1f.blank?vja=1&amp;pid=0f6e1bf1b&amp;color=0,0,0&amp;vpa=18&amp;vtp=1"/>
          <p:cNvSpPr/>
          <p:nvPr/>
        </p:nvSpPr>
        <p:spPr>
          <a:xfrm>
            <a:off x="9052116" y="3900170"/>
            <a:ext cx="268288"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15" name="QB_6_AN.43_1#7b7f1df1f.blank?vja=1&amp;pid=0f6e1bf1b&amp;color=0,0,0&amp;vpa=19&amp;vtp=1"/>
          <p:cNvSpPr/>
          <p:nvPr/>
        </p:nvSpPr>
        <p:spPr>
          <a:xfrm>
            <a:off x="9572816" y="3900170"/>
            <a:ext cx="366713"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16" name="QB_6_AN.44_1#7b7f1df1f.blank?vja=1&amp;pid=0f6e1bf1b&amp;color=0,0,0&amp;vpa=20&amp;vtp=1"/>
          <p:cNvSpPr/>
          <p:nvPr/>
        </p:nvSpPr>
        <p:spPr>
          <a:xfrm>
            <a:off x="10195116" y="3887470"/>
            <a:ext cx="776288"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agenda</a:t>
            </a:r>
            <a:endParaRPr lang="en-US" altLang="zh-CN" sz="2000" dirty="0"/>
          </a:p>
        </p:txBody>
      </p:sp>
      <p:sp>
        <p:nvSpPr>
          <p:cNvPr id="18" name="QB_6_AN.46_1#7b7f1df1f.blank?vja=1&amp;pid=0f6e1bf1b&amp;color=0,0,0&amp;vpa=21&amp;vtp=1"/>
          <p:cNvSpPr/>
          <p:nvPr/>
        </p:nvSpPr>
        <p:spPr>
          <a:xfrm>
            <a:off x="3689858" y="4656074"/>
            <a:ext cx="239713"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endParaRPr lang="en-US" altLang="zh-CN" sz="2000" dirty="0"/>
          </a:p>
        </p:txBody>
      </p:sp>
      <p:sp>
        <p:nvSpPr>
          <p:cNvPr id="19" name="QB_6_AN.47_1#7b7f1df1f.blank?vja=1&amp;pid=0f6e1bf1b&amp;color=0,0,0&amp;vpa=22&amp;vtp=1"/>
          <p:cNvSpPr/>
          <p:nvPr/>
        </p:nvSpPr>
        <p:spPr>
          <a:xfrm>
            <a:off x="4197858" y="4656074"/>
            <a:ext cx="366713"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20" name="QB_6_AN.48_1#7b7f1df1f.blank?vja=1&amp;pid=0f6e1bf1b&amp;color=0,0,0&amp;vpa=23&amp;vtp=1"/>
          <p:cNvSpPr/>
          <p:nvPr/>
        </p:nvSpPr>
        <p:spPr>
          <a:xfrm>
            <a:off x="4858258" y="4643374"/>
            <a:ext cx="831850"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thought</a:t>
            </a:r>
            <a:endParaRPr lang="en-US" altLang="zh-CN" sz="2000" dirty="0"/>
          </a:p>
        </p:txBody>
      </p:sp>
      <p:sp>
        <p:nvSpPr>
          <p:cNvPr id="21" name="QB_6_AN.49_1#7b7f1df1f.blank?vja=1&amp;pid=0f6e1bf1b&amp;color=0,0,0&amp;vpa=24&amp;vtp=1"/>
          <p:cNvSpPr/>
          <p:nvPr/>
        </p:nvSpPr>
        <p:spPr>
          <a:xfrm>
            <a:off x="5963158" y="4656074"/>
            <a:ext cx="268288"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23" name="QB_6_AN.51_1#7b7f1df1f.blank?vja=1&amp;pid=0f6e1bf1b&amp;color=0,0,0&amp;vpa=25&amp;vtp=1"/>
          <p:cNvSpPr/>
          <p:nvPr/>
        </p:nvSpPr>
        <p:spPr>
          <a:xfrm>
            <a:off x="3695891" y="5411978"/>
            <a:ext cx="436563"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24" name="QB_6_AN.52_1#7b7f1df1f.blank?vja=1&amp;pid=0f6e1bf1b&amp;color=0,0,0&amp;vpa=26&amp;vtp=1"/>
          <p:cNvSpPr/>
          <p:nvPr/>
        </p:nvSpPr>
        <p:spPr>
          <a:xfrm>
            <a:off x="4470591" y="5411978"/>
            <a:ext cx="296863"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t>
            </a:r>
            <a:endParaRPr lang="en-US" altLang="zh-CN" sz="2000" dirty="0"/>
          </a:p>
        </p:txBody>
      </p:sp>
      <p:sp>
        <p:nvSpPr>
          <p:cNvPr id="25" name="QB_6_AN.53_1#7b7f1df1f.blank?vja=1&amp;pid=0f6e1bf1b&amp;color=0,0,0&amp;vpa=27&amp;vtp=1"/>
          <p:cNvSpPr/>
          <p:nvPr/>
        </p:nvSpPr>
        <p:spPr>
          <a:xfrm>
            <a:off x="5105591" y="5411978"/>
            <a:ext cx="423863"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had</a:t>
            </a:r>
            <a:endParaRPr lang="en-US" altLang="zh-CN" sz="2000" dirty="0"/>
          </a:p>
        </p:txBody>
      </p:sp>
      <p:sp>
        <p:nvSpPr>
          <p:cNvPr id="26" name="QB_6_AN.54_1#7b7f1df1f.blank?vja=1&amp;pid=0f6e1bf1b&amp;color=0,0,0&amp;vpa=28&amp;vtp=1"/>
          <p:cNvSpPr/>
          <p:nvPr/>
        </p:nvSpPr>
        <p:spPr>
          <a:xfrm>
            <a:off x="5804091" y="5411978"/>
            <a:ext cx="536575"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endParaRPr lang="en-US" altLang="zh-CN" sz="2000" dirty="0"/>
          </a:p>
        </p:txBody>
      </p:sp>
      <p:sp>
        <p:nvSpPr>
          <p:cNvPr id="27" name="QB_6_AN.55_1#7b7f1df1f.blank?vja=1&amp;pid=0f6e1bf1b&amp;color=0,0,0&amp;vpa=29&amp;vtp=1"/>
          <p:cNvSpPr/>
          <p:nvPr/>
        </p:nvSpPr>
        <p:spPr>
          <a:xfrm>
            <a:off x="6604191" y="5399278"/>
            <a:ext cx="1114425"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suspended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4">
                                            <p:bg/>
                                          </p:spTgt>
                                        </p:tgtEl>
                                        <p:attrNameLst>
                                          <p:attrName>style.visibility</p:attrName>
                                        </p:attrNameLst>
                                      </p:cBhvr>
                                      <p:to>
                                        <p:strVal val="visible"/>
                                      </p:to>
                                    </p:set>
                                    <p:animEffect transition="in" filter="fade">
                                      <p:cBhvr>
                                        <p:cTn id="71" dur="500"/>
                                        <p:tgtEl>
                                          <p:spTgt spid="14">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4">
                                            <p:txEl>
                                              <p:pRg st="0" end="0"/>
                                            </p:txEl>
                                          </p:spTgt>
                                        </p:tgtEl>
                                        <p:attrNameLst>
                                          <p:attrName>style.visibility</p:attrName>
                                        </p:attrNameLst>
                                      </p:cBhvr>
                                      <p:to>
                                        <p:strVal val="visible"/>
                                      </p:to>
                                    </p:set>
                                    <p:animEffect transition="in" filter="fade">
                                      <p:cBhvr>
                                        <p:cTn id="74" dur="500"/>
                                        <p:tgtEl>
                                          <p:spTgt spid="14">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8">
                                            <p:bg/>
                                          </p:spTgt>
                                        </p:tgtEl>
                                        <p:attrNameLst>
                                          <p:attrName>style.visibility</p:attrName>
                                        </p:attrNameLst>
                                      </p:cBhvr>
                                      <p:to>
                                        <p:strVal val="visible"/>
                                      </p:to>
                                    </p:set>
                                    <p:animEffect transition="in" filter="fade">
                                      <p:cBhvr>
                                        <p:cTn id="95" dur="500"/>
                                        <p:tgtEl>
                                          <p:spTgt spid="18">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8">
                                            <p:txEl>
                                              <p:pRg st="0" end="0"/>
                                            </p:txEl>
                                          </p:spTgt>
                                        </p:tgtEl>
                                        <p:attrNameLst>
                                          <p:attrName>style.visibility</p:attrName>
                                        </p:attrNameLst>
                                      </p:cBhvr>
                                      <p:to>
                                        <p:strVal val="visible"/>
                                      </p:to>
                                    </p:set>
                                    <p:animEffect transition="in" filter="fade">
                                      <p:cBhvr>
                                        <p:cTn id="98" dur="500"/>
                                        <p:tgtEl>
                                          <p:spTgt spid="18">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9">
                                            <p:bg/>
                                          </p:spTgt>
                                        </p:tgtEl>
                                        <p:attrNameLst>
                                          <p:attrName>style.visibility</p:attrName>
                                        </p:attrNameLst>
                                      </p:cBhvr>
                                      <p:to>
                                        <p:strVal val="visible"/>
                                      </p:to>
                                    </p:set>
                                    <p:animEffect transition="in" filter="fade">
                                      <p:cBhvr>
                                        <p:cTn id="103" dur="500"/>
                                        <p:tgtEl>
                                          <p:spTgt spid="19">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9">
                                            <p:txEl>
                                              <p:pRg st="0" end="0"/>
                                            </p:txEl>
                                          </p:spTgt>
                                        </p:tgtEl>
                                        <p:attrNameLst>
                                          <p:attrName>style.visibility</p:attrName>
                                        </p:attrNameLst>
                                      </p:cBhvr>
                                      <p:to>
                                        <p:strVal val="visible"/>
                                      </p:to>
                                    </p:set>
                                    <p:animEffect transition="in" filter="fade">
                                      <p:cBhvr>
                                        <p:cTn id="106" dur="500"/>
                                        <p:tgtEl>
                                          <p:spTgt spid="19">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0">
                                            <p:bg/>
                                          </p:spTgt>
                                        </p:tgtEl>
                                        <p:attrNameLst>
                                          <p:attrName>style.visibility</p:attrName>
                                        </p:attrNameLst>
                                      </p:cBhvr>
                                      <p:to>
                                        <p:strVal val="visible"/>
                                      </p:to>
                                    </p:set>
                                    <p:animEffect transition="in" filter="fade">
                                      <p:cBhvr>
                                        <p:cTn id="111" dur="500"/>
                                        <p:tgtEl>
                                          <p:spTgt spid="20">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0">
                                            <p:txEl>
                                              <p:pRg st="0" end="0"/>
                                            </p:txEl>
                                          </p:spTgt>
                                        </p:tgtEl>
                                        <p:attrNameLst>
                                          <p:attrName>style.visibility</p:attrName>
                                        </p:attrNameLst>
                                      </p:cBhvr>
                                      <p:to>
                                        <p:strVal val="visible"/>
                                      </p:to>
                                    </p:set>
                                    <p:animEffect transition="in" filter="fade">
                                      <p:cBhvr>
                                        <p:cTn id="114" dur="500"/>
                                        <p:tgtEl>
                                          <p:spTgt spid="20">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1">
                                            <p:bg/>
                                          </p:spTgt>
                                        </p:tgtEl>
                                        <p:attrNameLst>
                                          <p:attrName>style.visibility</p:attrName>
                                        </p:attrNameLst>
                                      </p:cBhvr>
                                      <p:to>
                                        <p:strVal val="visible"/>
                                      </p:to>
                                    </p:set>
                                    <p:animEffect transition="in" filter="fade">
                                      <p:cBhvr>
                                        <p:cTn id="119" dur="500"/>
                                        <p:tgtEl>
                                          <p:spTgt spid="21">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1">
                                            <p:txEl>
                                              <p:pRg st="0" end="0"/>
                                            </p:txEl>
                                          </p:spTgt>
                                        </p:tgtEl>
                                        <p:attrNameLst>
                                          <p:attrName>style.visibility</p:attrName>
                                        </p:attrNameLst>
                                      </p:cBhvr>
                                      <p:to>
                                        <p:strVal val="visible"/>
                                      </p:to>
                                    </p:set>
                                    <p:animEffect transition="in" filter="fade">
                                      <p:cBhvr>
                                        <p:cTn id="122" dur="500"/>
                                        <p:tgtEl>
                                          <p:spTgt spid="21">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3">
                                            <p:bg/>
                                          </p:spTgt>
                                        </p:tgtEl>
                                        <p:attrNameLst>
                                          <p:attrName>style.visibility</p:attrName>
                                        </p:attrNameLst>
                                      </p:cBhvr>
                                      <p:to>
                                        <p:strVal val="visible"/>
                                      </p:to>
                                    </p:set>
                                    <p:animEffect transition="in" filter="fade">
                                      <p:cBhvr>
                                        <p:cTn id="127" dur="500"/>
                                        <p:tgtEl>
                                          <p:spTgt spid="23">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3">
                                            <p:txEl>
                                              <p:pRg st="0" end="0"/>
                                            </p:txEl>
                                          </p:spTgt>
                                        </p:tgtEl>
                                        <p:attrNameLst>
                                          <p:attrName>style.visibility</p:attrName>
                                        </p:attrNameLst>
                                      </p:cBhvr>
                                      <p:to>
                                        <p:strVal val="visible"/>
                                      </p:to>
                                    </p:set>
                                    <p:animEffect transition="in" filter="fade">
                                      <p:cBhvr>
                                        <p:cTn id="130" dur="500"/>
                                        <p:tgtEl>
                                          <p:spTgt spid="23">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4">
                                            <p:bg/>
                                          </p:spTgt>
                                        </p:tgtEl>
                                        <p:attrNameLst>
                                          <p:attrName>style.visibility</p:attrName>
                                        </p:attrNameLst>
                                      </p:cBhvr>
                                      <p:to>
                                        <p:strVal val="visible"/>
                                      </p:to>
                                    </p:set>
                                    <p:animEffect transition="in" filter="fade">
                                      <p:cBhvr>
                                        <p:cTn id="135" dur="500"/>
                                        <p:tgtEl>
                                          <p:spTgt spid="24">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4">
                                            <p:txEl>
                                              <p:pRg st="0" end="0"/>
                                            </p:txEl>
                                          </p:spTgt>
                                        </p:tgtEl>
                                        <p:attrNameLst>
                                          <p:attrName>style.visibility</p:attrName>
                                        </p:attrNameLst>
                                      </p:cBhvr>
                                      <p:to>
                                        <p:strVal val="visible"/>
                                      </p:to>
                                    </p:set>
                                    <p:animEffect transition="in" filter="fade">
                                      <p:cBhvr>
                                        <p:cTn id="138" dur="500"/>
                                        <p:tgtEl>
                                          <p:spTgt spid="24">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5">
                                            <p:bg/>
                                          </p:spTgt>
                                        </p:tgtEl>
                                        <p:attrNameLst>
                                          <p:attrName>style.visibility</p:attrName>
                                        </p:attrNameLst>
                                      </p:cBhvr>
                                      <p:to>
                                        <p:strVal val="visible"/>
                                      </p:to>
                                    </p:set>
                                    <p:animEffect transition="in" filter="fade">
                                      <p:cBhvr>
                                        <p:cTn id="143" dur="500"/>
                                        <p:tgtEl>
                                          <p:spTgt spid="25">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5">
                                            <p:txEl>
                                              <p:pRg st="0" end="0"/>
                                            </p:txEl>
                                          </p:spTgt>
                                        </p:tgtEl>
                                        <p:attrNameLst>
                                          <p:attrName>style.visibility</p:attrName>
                                        </p:attrNameLst>
                                      </p:cBhvr>
                                      <p:to>
                                        <p:strVal val="visible"/>
                                      </p:to>
                                    </p:set>
                                    <p:animEffect transition="in" filter="fade">
                                      <p:cBhvr>
                                        <p:cTn id="146" dur="500"/>
                                        <p:tgtEl>
                                          <p:spTgt spid="25">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6">
                                            <p:bg/>
                                          </p:spTgt>
                                        </p:tgtEl>
                                        <p:attrNameLst>
                                          <p:attrName>style.visibility</p:attrName>
                                        </p:attrNameLst>
                                      </p:cBhvr>
                                      <p:to>
                                        <p:strVal val="visible"/>
                                      </p:to>
                                    </p:set>
                                    <p:animEffect transition="in" filter="fade">
                                      <p:cBhvr>
                                        <p:cTn id="151" dur="500"/>
                                        <p:tgtEl>
                                          <p:spTgt spid="26">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6">
                                            <p:txEl>
                                              <p:pRg st="0" end="0"/>
                                            </p:txEl>
                                          </p:spTgt>
                                        </p:tgtEl>
                                        <p:attrNameLst>
                                          <p:attrName>style.visibility</p:attrName>
                                        </p:attrNameLst>
                                      </p:cBhvr>
                                      <p:to>
                                        <p:strVal val="visible"/>
                                      </p:to>
                                    </p:set>
                                    <p:animEffect transition="in" filter="fade">
                                      <p:cBhvr>
                                        <p:cTn id="154" dur="500"/>
                                        <p:tgtEl>
                                          <p:spTgt spid="26">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7">
                                            <p:bg/>
                                          </p:spTgt>
                                        </p:tgtEl>
                                        <p:attrNameLst>
                                          <p:attrName>style.visibility</p:attrName>
                                        </p:attrNameLst>
                                      </p:cBhvr>
                                      <p:to>
                                        <p:strVal val="visible"/>
                                      </p:to>
                                    </p:set>
                                    <p:animEffect transition="in" filter="fade">
                                      <p:cBhvr>
                                        <p:cTn id="159" dur="500"/>
                                        <p:tgtEl>
                                          <p:spTgt spid="27">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7">
                                            <p:txEl>
                                              <p:pRg st="0" end="0"/>
                                            </p:txEl>
                                          </p:spTgt>
                                        </p:tgtEl>
                                        <p:attrNameLst>
                                          <p:attrName>style.visibility</p:attrName>
                                        </p:attrNameLst>
                                      </p:cBhvr>
                                      <p:to>
                                        <p:strVal val="visible"/>
                                      </p:to>
                                    </p:set>
                                    <p:animEffect transition="in" filter="fade">
                                      <p:cBhvr>
                                        <p:cTn id="162" dur="500"/>
                                        <p:tgtEl>
                                          <p:spTgt spid="2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9" grpId="0" animBg="1" build="p"/>
      <p:bldP spid="11" grpId="0" animBg="1" build="p"/>
      <p:bldP spid="12" grpId="0" animBg="1" build="p"/>
      <p:bldP spid="13" grpId="0" animBg="1" build="p"/>
      <p:bldP spid="14" grpId="0" animBg="1" build="p"/>
      <p:bldP spid="15" grpId="0" animBg="1" build="p"/>
      <p:bldP spid="16" grpId="0" animBg="1" build="p"/>
      <p:bldP spid="18" grpId="0" animBg="1" build="p"/>
      <p:bldP spid="19" grpId="0" animBg="1" build="p"/>
      <p:bldP spid="20" grpId="0" animBg="1" build="p"/>
      <p:bldP spid="21" grpId="0" animBg="1" build="p"/>
      <p:bldP spid="23" grpId="0" animBg="1" build="p"/>
      <p:bldP spid="24" grpId="0" animBg="1" build="p"/>
      <p:bldP spid="25" grpId="0" animBg="1" build="p"/>
      <p:bldP spid="26" grpId="0" animBg="1" build="p"/>
      <p:bldP spid="27" grpId="0" animBg="1"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45_1#d60fac736?vja=1&amp;pid=05273880b&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Maurice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scroll?(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46_1#d60fac736.bracket?vja=1&amp;pid=05273880b&amp;color=0,0,0&amp;vpa=203&amp;vtp=1"/>
          <p:cNvSpPr/>
          <p:nvPr/>
        </p:nvSpPr>
        <p:spPr>
          <a:xfrm>
            <a:off x="4838764"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445_2#d60fac736.choices?vja=1&amp;pid=05273880b&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satisfy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expectations.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hobby.</a:t>
            </a:r>
            <a:endParaRPr lang="en-US" altLang="zh-CN" sz="2000" dirty="0"/>
          </a:p>
        </p:txBody>
      </p:sp>
      <p:sp>
        <p:nvSpPr>
          <p:cNvPr id="5" name="QC_7_AS.447_1#d60fac736?vja=1&amp;pid=05273880b&amp;color=0,0,0&amp;vtp=1"/>
          <p:cNvSpPr/>
          <p:nvPr/>
        </p:nvSpPr>
        <p:spPr>
          <a:xfrm>
            <a:off x="722376" y="2077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cartoon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sketches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colour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perfect.”可知，莫里斯觉得可以在该长卷上为儿子画动物的卡通素描，然后让儿子涂色，即最初购买长卷是为了进行创造性艺术创作。故选A项。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48_1#cfd1722a4?vja=1&amp;pid=05273880b&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Maurice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Aldridge?(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49_1#cfd1722a4.bracket?vja=1&amp;pid=05273880b&amp;color=0,0,0&amp;vpa=204&amp;vtp=1"/>
          <p:cNvSpPr/>
          <p:nvPr/>
        </p:nvSpPr>
        <p:spPr>
          <a:xfrm>
            <a:off x="7515289"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448_2#cfd1722a4.choices?vja=1&amp;pid=05273880b&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historians.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photography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sources.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citizens.</a:t>
            </a:r>
            <a:endParaRPr lang="en-US" altLang="zh-CN" sz="2000" dirty="0"/>
          </a:p>
        </p:txBody>
      </p:sp>
      <p:sp>
        <p:nvSpPr>
          <p:cNvPr id="5" name="QC_7_AS.450_1#cfd1722a4?vja=1&amp;pid=05273880b&amp;color=0,0,0&amp;vtp=1"/>
          <p:cNvSpPr/>
          <p:nvPr/>
        </p:nvSpPr>
        <p:spPr>
          <a:xfrm>
            <a:off x="722376" y="2839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managed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draw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remembered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photographs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books.”可知，莫里斯通过自身记忆和相关资料（旧照片和历史书）重现奥尔德里奇的景象。故选C项。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51_1#d632849d7?vja=1&amp;pid=05273880b&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Maurice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drawings?(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52_1#d632849d7.bracket?vja=1&amp;pid=05273880b&amp;color=0,0,0&amp;vpa=205&amp;vtp=1"/>
          <p:cNvSpPr/>
          <p:nvPr/>
        </p:nvSpPr>
        <p:spPr>
          <a:xfrm>
            <a:off x="6953314"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451_2#d632849d7.choices?vja=1&amp;pid=05273880b&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A.Educate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creativity.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Aldridge’s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C.Decorate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Aldridge’s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railway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D.Support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buildings.</a:t>
            </a:r>
            <a:endParaRPr lang="en-US" altLang="zh-CN" sz="2000" dirty="0"/>
          </a:p>
        </p:txBody>
      </p:sp>
      <p:sp>
        <p:nvSpPr>
          <p:cNvPr id="5" name="QC_7_AS.453_1#d632849d7?vja=1&amp;pid=05273880b&amp;color=0,0,0&amp;vtp=1"/>
          <p:cNvSpPr/>
          <p:nvPr/>
        </p:nvSpPr>
        <p:spPr>
          <a:xfrm>
            <a:off x="722376" y="2839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细节理解题。根据最后一段中的“This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past.Hopefully,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legacy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showing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Aldridge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nice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piece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grandchildren.”可知，莫里斯期望长卷能展现奥尔德里奇曾经的模样，并作为一段记忆留给子女和孙辈，即他期望为后代保存奥尔德里奇的历史。故选B项。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f45256231.fixed?vja=1&amp;pid=a07c577d4&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03</a:t>
            </a:r>
            <a:endParaRPr lang="en-US" altLang="zh-CN" sz="7200" dirty="0"/>
          </a:p>
        </p:txBody>
      </p:sp>
      <p:sp>
        <p:nvSpPr>
          <p:cNvPr id="3" name="C_4#f45256231.fixed?vja=1&amp;pid=a07c577d4&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Ⅲ</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Extended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reading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Project</a:t>
            </a:r>
            <a:endParaRPr lang="en-US" altLang="zh-CN" sz="4400" dirty="0"/>
          </a:p>
        </p:txBody>
      </p:sp>
      <p:pic>
        <p:nvPicPr>
          <p:cNvPr id="4" name="C_4#f45256231.fixed?vja=1&amp;pid=a07c577d4&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f45256231.fixed?vja=1&amp;pid=a07c577d4&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54_1#5b15e3e8f?vja=1&amp;pid=3ef368158&amp;color=0,0,0&amp;vtp=1&amp;bt=1"/>
          <p:cNvSpPr/>
          <p:nvPr/>
        </p:nvSpPr>
        <p:spPr>
          <a:xfrm>
            <a:off x="722376" y="900000"/>
            <a:ext cx="10753344" cy="5248656"/>
          </a:xfrm>
          <a:prstGeom prst="rect">
            <a:avLst/>
          </a:prstGeom>
          <a:noFill/>
        </p:spPr>
        <p:txBody>
          <a:bodyPr wrap="square" lIns="0" tIns="0" rIns="0" bIns="0" rtlCol="0" anchor="t"/>
          <a:lstStyle/>
          <a:p>
            <a:pPr algn="ctr">
              <a:lnSpc>
                <a:spcPct val="123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[山西太原2024期末学业诊断]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scroll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carbonized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Vesuvius’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eruption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79</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decoded,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decoding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scroll,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scrolls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unearthed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Herculaneum,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fragile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（易碎的）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unroll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attempts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unroll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irreversible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（不可挽回的）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attempts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century.</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computer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Kentucky,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scrolls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unwrapping”.Because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Unfortunately,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Herculaneum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scrolls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carbon-based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charcoal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（木炭）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scanned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54_1#5b15e3e8f?vja=1&amp;pid=3ef368158&amp;color=0,0,0&amp;vtp=1&amp;bt=1"/>
          <p:cNvSpPr/>
          <p:nvPr/>
        </p:nvSpPr>
        <p:spPr>
          <a:xfrm>
            <a:off x="722376" y="900000"/>
            <a:ext cx="10753344" cy="4497388"/>
          </a:xfrm>
          <a:prstGeom prst="rect">
            <a:avLst/>
          </a:prstGeom>
          <a:noFill/>
        </p:spPr>
        <p:txBody>
          <a:bodyPr wrap="square" lIns="0" tIns="0" rIns="0" bIns="0" rtlCol="0" anchor="t"/>
          <a:lstStyle/>
          <a:p>
            <a:pPr algn="just">
              <a:lnSpc>
                <a:spcPct val="124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Earlier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launched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“Vesuvius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August,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contestant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substantial,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convincing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evidence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unopened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scrolls”.As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21-year-old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computer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Farritor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machine-learning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algorithm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（算法）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identified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unopened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decoding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unopened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scrolls.“Some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philosophical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period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Robert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Fowler,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classicist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Bristol.“Recovering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rediscovery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manuscripts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Renaissance,”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#1.5</a:t>
            </a:r>
            <a:endParaRPr lang="en-US" altLang="zh-CN" sz="2000" dirty="0"/>
          </a:p>
        </p:txBody>
      </p:sp>
      <p:sp>
        <p:nvSpPr>
          <p:cNvPr id="3" name="QM_6_EX.455_1#5b15e3e8f?vja=1&amp;pid=3ef368158&amp;color=0,0,0&amp;vtp=1"/>
          <p:cNvSpPr/>
          <p:nvPr/>
        </p:nvSpPr>
        <p:spPr>
          <a:xfrm>
            <a:off x="722376" y="5435536"/>
            <a:ext cx="10753344" cy="726821"/>
          </a:xfrm>
          <a:prstGeom prst="rect">
            <a:avLst/>
          </a:prstGeom>
          <a:noFill/>
        </p:spPr>
        <p:txBody>
          <a:bodyPr wrap="square" lIns="0" tIns="0" rIns="0" bIns="0" rtlCol="0" anchor="t"/>
          <a:lstStyle/>
          <a:p>
            <a:pPr algn="l">
              <a:lnSpc>
                <a:spcPct val="124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本文是一篇说明文。文章主要介绍了关于破译古罗马卷轴的一项科技进展，即使用CT扫描技术和人工智能来解码被碳化且易碎的卷轴上的文字。</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56_1#1335d99f9?vja=1&amp;pid=5b15e3e8f&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scroll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fragile?(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57_1#1335d99f9.bracket?vja=1&amp;pid=5b15e3e8f&amp;color=0,0,0&amp;vpa=206&amp;vtp=1"/>
          <p:cNvSpPr/>
          <p:nvPr/>
        </p:nvSpPr>
        <p:spPr>
          <a:xfrm>
            <a:off x="9783826"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456_2#1335d99f9.choices?vja=1&amp;pid=5b15e3e8f&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unearthed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unrolled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carbonized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volcanic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eruption.</a:t>
            </a:r>
            <a:endParaRPr lang="en-US" altLang="zh-CN" sz="2000" dirty="0"/>
          </a:p>
        </p:txBody>
      </p:sp>
      <p:sp>
        <p:nvSpPr>
          <p:cNvPr id="5" name="QC_7_AS.458_1#1335d99f9?vja=1&amp;pid=5b15e3e8f&amp;color=0,0,0&amp;vtp=1"/>
          <p:cNvSpPr/>
          <p:nvPr/>
        </p:nvSpPr>
        <p:spPr>
          <a:xfrm>
            <a:off x="722376" y="2839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Roman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scroll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carbonized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Mount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Vesuvius’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eruption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79</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recently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decoded以及第二段中的“The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scroll</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looks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burnt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log. 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fragile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tried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unroll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it.”可知，这幅卷轴由于受到火山喷发的影响而碳化，变得非常脆弱、易碎。故选D项。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59_1#9a415c632?vja=1&amp;pid=5b15e3e8f&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Herculaneum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scrolls?(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60_1#9a415c632.bracket?vja=1&amp;pid=5b15e3e8f&amp;color=0,0,0&amp;vpa=207&amp;vtp=1"/>
          <p:cNvSpPr/>
          <p:nvPr/>
        </p:nvSpPr>
        <p:spPr>
          <a:xfrm>
            <a:off x="8347139"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459_2#9a415c632.choices?vja=1&amp;pid=5b15e3e8f&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scrolls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carbon-based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dirtied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scrolls.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wrappers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hands.</a:t>
            </a:r>
            <a:endParaRPr lang="en-US" altLang="zh-CN" sz="2000" dirty="0"/>
          </a:p>
        </p:txBody>
      </p:sp>
      <p:sp>
        <p:nvSpPr>
          <p:cNvPr id="5" name="QC_7_AS.461_1#9a415c632?vja=1&amp;pid=5b15e3e8f&amp;color=0,0,0&amp;vtp=1"/>
          <p:cNvSpPr/>
          <p:nvPr/>
        </p:nvSpPr>
        <p:spPr>
          <a:xfrm>
            <a:off x="722376" y="2077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推理判断题。根据第三段中的“Because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commonly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contains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Seales’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scans. Unfortunately,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Herculaneum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scrolls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written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carbon-based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charcoal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water. 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Seales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scanned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appeared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naked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eye.”可知，一般的墨水中都含有金属，因此可以被CT扫描检测出来，而这幅卷轴的书写材料不含金属，所以西尔斯的扫描无法读取赫库兰尼姆卷轴。故选C项。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62_1#190b1d80e?vja=1&amp;pid=5b15e3e8f&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63_1#190b1d80e.bracket?vja=1&amp;pid=5b15e3e8f&amp;color=0,0,0&amp;vpa=208&amp;vtp=1"/>
          <p:cNvSpPr/>
          <p:nvPr/>
        </p:nvSpPr>
        <p:spPr>
          <a:xfrm>
            <a:off x="6119876"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462_2#190b1d80e.choices?vja=1&amp;pid=5b15e3e8f&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unroll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scrolls.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launching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decoding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endParaRPr lang="en-US" altLang="zh-CN" sz="2000" dirty="0"/>
          </a:p>
        </p:txBody>
      </p:sp>
      <p:sp>
        <p:nvSpPr>
          <p:cNvPr id="5" name="QC_7_AS.464_1#190b1d80e?vja=1&amp;pid=5b15e3e8f&amp;color=0,0,0&amp;vtp=1"/>
          <p:cNvSpPr/>
          <p:nvPr/>
        </p:nvSpPr>
        <p:spPr>
          <a:xfrm>
            <a:off x="722376" y="2839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根据第四段内容可知，本段主要介绍了研究团队发起了一项挑战，鼓励人们使用人工智能来进一步研究对卷轴进行扫描的结果，一名计算机科学专业的学生从别人的发现中获得灵感，创建了一种机器学习算法，成功识别出一部分字母，这也开启了应用人工智能探索卷轴内容的研究。由此可知，本段主要介绍了用人工智能解码文本的过程。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65_1#15cea73c2?vja=1&amp;pid=5b15e3e8f&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Robert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Fowler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discoveries?(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66_1#15cea73c2.bracket?vja=1&amp;pid=5b15e3e8f&amp;color=0,0,0&amp;vpa=209&amp;vtp=1"/>
          <p:cNvSpPr/>
          <p:nvPr/>
        </p:nvSpPr>
        <p:spPr>
          <a:xfrm>
            <a:off x="6994589"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465_2#15cea73c2.choices?vja=1&amp;pid=5b15e3e8f&amp;color=0,0,0&amp;vtp=1"/>
          <p:cNvSpPr/>
          <p:nvPr/>
        </p:nvSpPr>
        <p:spPr>
          <a:xfrm>
            <a:off x="722376" y="1272159"/>
            <a:ext cx="10753344" cy="347853"/>
          </a:xfrm>
          <a:prstGeom prst="rect">
            <a:avLst/>
          </a:prstGeom>
          <a:noFill/>
        </p:spPr>
        <p:txBody>
          <a:bodyPr wrap="square" lIns="0" tIns="0" rIns="0" bIns="0" rtlCol="0" anchor="t"/>
          <a:lstStyle/>
          <a:p>
            <a:pPr>
              <a:lnSpc>
                <a:spcPct val="125000"/>
              </a:lnSpc>
              <a:tabLst>
                <a:tab pos="2402205" algn="l"/>
                <a:tab pos="5414010" algn="l"/>
                <a:tab pos="8133715"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Imaginary.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Groundbreaking.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Conventional.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.Unidentifiable.</a:t>
            </a:r>
            <a:endParaRPr lang="en-US" altLang="zh-CN" sz="2000" dirty="0"/>
          </a:p>
        </p:txBody>
      </p:sp>
      <p:sp>
        <p:nvSpPr>
          <p:cNvPr id="5" name="QC_7_AS.467_1#15cea73c2?vja=1&amp;pid=5b15e3e8f&amp;color=0,0,0&amp;vtp=1"/>
          <p:cNvSpPr/>
          <p:nvPr/>
        </p:nvSpPr>
        <p:spPr>
          <a:xfrm>
            <a:off x="722376" y="1696847"/>
            <a:ext cx="10753344" cy="2294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推理判断题。根据最后一段中的“These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discoveries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critical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steps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decoding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remaining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unopened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scrolls.”和“Recovering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material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transform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hardly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imagine.The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rediscovery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manuscripts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Renaissance”可知，罗伯特·福勒认为这些发现能够改变我们对古代世界的认识，其影响程度可能与文艺复兴时期手稿的重新发现一样广泛，所以他认为该发现是开创性的。故选B项。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56_1#f349244e7?vja=1&amp;pid=8938a55c7&amp;color=0,0,0&amp;vtp=1&amp;bt=1"/>
          <p:cNvSpPr/>
          <p:nvPr/>
        </p:nvSpPr>
        <p:spPr>
          <a:xfrm>
            <a:off x="722376" y="896112"/>
            <a:ext cx="10753344" cy="491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urgently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UNESCO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fighting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mankind.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long-term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sudden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（destroy）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destroyed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conflicts.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forever.</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disastrous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agenda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mankind.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acknowledge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endParaRPr lang="en-US" altLang="zh-CN" sz="2000" dirty="0"/>
          </a:p>
        </p:txBody>
      </p:sp>
      <p:sp>
        <p:nvSpPr>
          <p:cNvPr id="3" name="QM_6_AN.57_1#f349244e7.blank?vja=1&amp;pid=8938a55c7&amp;color=0,0,0&amp;vpa=30&amp;vtp=1"/>
          <p:cNvSpPr/>
          <p:nvPr/>
        </p:nvSpPr>
        <p:spPr>
          <a:xfrm>
            <a:off x="5234178" y="1239012"/>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M_6_AN.58_1#f349244e7.blank?vja=1&amp;pid=8938a55c7&amp;color=0,0,0&amp;vpa=31&amp;vtp=1"/>
          <p:cNvSpPr/>
          <p:nvPr/>
        </p:nvSpPr>
        <p:spPr>
          <a:xfrm>
            <a:off x="6515799" y="1607312"/>
            <a:ext cx="1239838"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preserve</a:t>
            </a:r>
            <a:endParaRPr lang="en-US" altLang="zh-CN" sz="2000" dirty="0"/>
          </a:p>
        </p:txBody>
      </p:sp>
      <p:sp>
        <p:nvSpPr>
          <p:cNvPr id="5" name="QM_6_AN.59_1#f349244e7.blank?vja=1&amp;pid=8938a55c7&amp;color=0,0,0&amp;vpa=32&amp;vtp=1"/>
          <p:cNvSpPr/>
          <p:nvPr/>
        </p:nvSpPr>
        <p:spPr>
          <a:xfrm>
            <a:off x="5765483" y="2763012"/>
            <a:ext cx="1182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destruction</a:t>
            </a:r>
            <a:endParaRPr lang="en-US" altLang="zh-CN" sz="2000" dirty="0"/>
          </a:p>
        </p:txBody>
      </p:sp>
      <p:sp>
        <p:nvSpPr>
          <p:cNvPr id="6" name="QM_6_AN.60_1#f349244e7.blank?vja=1&amp;pid=8938a55c7&amp;color=0,0,0&amp;vpa=33&amp;vtp=1"/>
          <p:cNvSpPr/>
          <p:nvPr/>
        </p:nvSpPr>
        <p:spPr>
          <a:xfrm>
            <a:off x="7541260" y="3131312"/>
            <a:ext cx="1069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especially</a:t>
            </a:r>
            <a:endParaRPr lang="en-US" altLang="zh-CN" sz="2000" dirty="0"/>
          </a:p>
        </p:txBody>
      </p:sp>
      <p:sp>
        <p:nvSpPr>
          <p:cNvPr id="7" name="QM_6_AN.61_1#f349244e7.blank?vja=1&amp;pid=8938a55c7&amp;color=0,0,0&amp;vpa=34&amp;vtp=1"/>
          <p:cNvSpPr/>
          <p:nvPr/>
        </p:nvSpPr>
        <p:spPr>
          <a:xfrm>
            <a:off x="6138990" y="3525012"/>
            <a:ext cx="719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causes</a:t>
            </a:r>
            <a:endParaRPr lang="en-US" altLang="zh-CN" sz="2000" dirty="0"/>
          </a:p>
        </p:txBody>
      </p:sp>
      <p:sp>
        <p:nvSpPr>
          <p:cNvPr id="8" name="QM_6_AN.62_1#f349244e7.blank?vja=1&amp;pid=8938a55c7&amp;color=0,0,0&amp;vpa=35&amp;vtp=1"/>
          <p:cNvSpPr/>
          <p:nvPr/>
        </p:nvSpPr>
        <p:spPr>
          <a:xfrm>
            <a:off x="4741926" y="3906012"/>
            <a:ext cx="239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endParaRPr lang="en-US" altLang="zh-CN" sz="2000" dirty="0"/>
          </a:p>
        </p:txBody>
      </p:sp>
      <p:sp>
        <p:nvSpPr>
          <p:cNvPr id="9" name="QM_6_AN.63_1#f349244e7.blank?vja=1&amp;pid=8938a55c7&amp;color=0,0,0&amp;vpa=36&amp;vtp=1"/>
          <p:cNvSpPr/>
          <p:nvPr/>
        </p:nvSpPr>
        <p:spPr>
          <a:xfrm>
            <a:off x="10163239" y="4287012"/>
            <a:ext cx="1182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themselves</a:t>
            </a:r>
            <a:endParaRPr lang="en-US" altLang="zh-CN" sz="2000" dirty="0"/>
          </a:p>
        </p:txBody>
      </p:sp>
      <p:sp>
        <p:nvSpPr>
          <p:cNvPr id="10" name="QM_6_AN.64_1#f349244e7.blank?vja=1&amp;pid=8938a55c7&amp;color=0,0,0&amp;vpa=37&amp;vtp=1"/>
          <p:cNvSpPr/>
          <p:nvPr/>
        </p:nvSpPr>
        <p:spPr>
          <a:xfrm>
            <a:off x="985901" y="5036312"/>
            <a:ext cx="145256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put</a:t>
            </a:r>
            <a:endParaRPr lang="en-US" altLang="zh-CN" sz="2000" dirty="0"/>
          </a:p>
        </p:txBody>
      </p:sp>
      <p:sp>
        <p:nvSpPr>
          <p:cNvPr id="11" name="QM_6_AN.65_1#f349244e7.blank?vja=1&amp;pid=8938a55c7&amp;color=0,0,0&amp;vpa=38&amp;vtp=1"/>
          <p:cNvSpPr/>
          <p:nvPr/>
        </p:nvSpPr>
        <p:spPr>
          <a:xfrm>
            <a:off x="8653526" y="5430012"/>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1">
                                            <p:bg/>
                                          </p:spTgt>
                                        </p:tgtEl>
                                        <p:attrNameLst>
                                          <p:attrName>style.visibility</p:attrName>
                                        </p:attrNameLst>
                                      </p:cBhvr>
                                      <p:to>
                                        <p:strVal val="visible"/>
                                      </p:to>
                                    </p:set>
                                    <p:animEffect transition="in" filter="fade">
                                      <p:cBhvr>
                                        <p:cTn id="71" dur="500"/>
                                        <p:tgtEl>
                                          <p:spTgt spid="11">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1">
                                            <p:txEl>
                                              <p:pRg st="0" end="0"/>
                                            </p:txEl>
                                          </p:spTgt>
                                        </p:tgtEl>
                                        <p:attrNameLst>
                                          <p:attrName>style.visibility</p:attrName>
                                        </p:attrNameLst>
                                      </p:cBhvr>
                                      <p:to>
                                        <p:strVal val="visible"/>
                                      </p:to>
                                    </p:set>
                                    <p:animEffect transition="in" filter="fade">
                                      <p:cBhvr>
                                        <p:cTn id="74"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P spid="10" grpId="0" animBg="1" build="p"/>
      <p:bldP spid="11" grpId="0" animBg="1"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467_2#15cea73c2?vja=1&amp;pid=5b15e3e8f&amp;color=0,0,0&amp;mp=1&amp;vtp=1&amp;bt=1"/>
          <p:cNvSpPr/>
          <p:nvPr/>
        </p:nvSpPr>
        <p:spPr>
          <a:xfrm>
            <a:off x="722376" y="900000"/>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2000" dirty="0"/>
          </a:p>
        </p:txBody>
      </p:sp>
      <p:pic>
        <p:nvPicPr>
          <p:cNvPr id="3" name="QC_7_AS.467_3#15cea73c2?vja=1&amp;pid=5b15e3e8f&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31920" y="1384124"/>
            <a:ext cx="4315968" cy="18013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7_AS.467_4#15cea73c2?vja=1&amp;pid=5b15e3e8f&amp;color=0,0,0&amp;mp=1&amp;vtp=1"/>
          <p:cNvSpPr/>
          <p:nvPr/>
        </p:nvSpPr>
        <p:spPr>
          <a:xfrm>
            <a:off x="722376" y="3314524"/>
            <a:ext cx="10753344" cy="732155"/>
          </a:xfrm>
          <a:prstGeom prst="rect">
            <a:avLst/>
          </a:prstGeom>
          <a:noFill/>
        </p:spPr>
        <p:txBody>
          <a:bodyPr wrap="square" lIns="0" tIns="0" rIns="0" bIns="0" rtlCol="0" anchor="t"/>
          <a:lstStyle/>
          <a:p>
            <a:pPr algn="just">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公元79年维苏威火山爆发时被碳化的一卷古罗马卷轴上的首个文字最近已被破译，这为最终破译其余在过去2,000年里未曾被读取的文本打开了大门。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68_1#80700791a?vja=1&amp;pid=3ef368158&amp;color=0,0,0&amp;vtp=1&amp;bt=1"/>
          <p:cNvSpPr/>
          <p:nvPr/>
        </p:nvSpPr>
        <p:spPr>
          <a:xfrm>
            <a:off x="722376" y="900000"/>
            <a:ext cx="10753344" cy="5248656"/>
          </a:xfrm>
          <a:prstGeom prst="rect">
            <a:avLst/>
          </a:prstGeom>
          <a:noFill/>
        </p:spPr>
        <p:txBody>
          <a:bodyPr wrap="square" lIns="0" tIns="0" rIns="0" bIns="0" rtlCol="0" anchor="t"/>
          <a:lstStyle/>
          <a:p>
            <a:pPr algn="ctr">
              <a:lnSpc>
                <a:spcPct val="123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[四川成都2024诊断]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settlements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Pakistan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battles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Moenjo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Daro,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kilometres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Karachi,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Bronze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ago.“Unfortunately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witnessed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destruction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Antiquities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Department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Government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Sindh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UNESCO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Ihsan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Abbasi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Naveed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Sangah.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temporary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accommodation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surrounding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flooded.</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Moenjo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Daro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underestimated.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UNESCO’s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1980,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organization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Moenjo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Daro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exceptional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testimony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civilization”,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comprising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subcontinent”.</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68_1#80700791a?vja=1&amp;pid=3ef368158&amp;color=0,0,0&amp;vtp=1&amp;bt=1"/>
          <p:cNvSpPr/>
          <p:nvPr/>
        </p:nvSpPr>
        <p:spPr>
          <a:xfrm>
            <a:off x="722376" y="900000"/>
            <a:ext cx="10753344" cy="5295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immediate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mitigate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pumps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repairing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brickwork.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measures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Abbasi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Sangah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million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Pakistani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rupees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repairs.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UNESCO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allocating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$350,000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emergency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Pakistan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Secretary-General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António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Guterres’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flood-stricken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Moenjo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Daro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urgent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UNESCO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organizations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Moenjo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Daro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Abbasi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Sangah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Moenjo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Daro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updates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periodically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ruin.</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#1.7</a:t>
            </a:r>
            <a:endParaRPr lang="en-US" altLang="zh-CN" sz="2000" dirty="0"/>
          </a:p>
        </p:txBody>
      </p:sp>
    </p:spTree>
  </p:cSld>
  <p:clrMapOvr>
    <a:masterClrMapping/>
  </p:clrMapOvr>
  <p:transition>
    <p:fade/>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EX.469_1#80700791a?vja=1&amp;pid=3ef368158&amp;color=0,0,0&amp;mp=1&amp;vtp=1&amp;bt=1"/>
          <p:cNvSpPr/>
          <p:nvPr/>
        </p:nvSpPr>
        <p:spPr>
          <a:xfrm>
            <a:off x="722376" y="900000"/>
            <a:ext cx="10753344" cy="732155"/>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本文是一篇说明文。文章主要介绍了世界上最古老的人类居住地之一——巴基斯坦的世界遗产摩亨佐·达罗在洪水中遭到严重破坏以及人们为拯救它所作的努力。</a:t>
            </a:r>
            <a:endParaRPr lang="en-US" altLang="zh-CN" sz="2000" dirty="0"/>
          </a:p>
        </p:txBody>
      </p:sp>
      <p:sp>
        <p:nvSpPr>
          <p:cNvPr id="3" name="QC_7_BD.470_1#349de5157?vja=1&amp;pid=80700791a&amp;color=0,0,0&amp;vtp=1"/>
          <p:cNvSpPr/>
          <p:nvPr/>
        </p:nvSpPr>
        <p:spPr>
          <a:xfrm>
            <a:off x="722376" y="166568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Moenjo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Daro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Pakistan?(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4" name="QC_7_AN.471_1#349de5157.bracket?vja=1&amp;pid=80700791a&amp;color=0,0,0&amp;vpa=210&amp;vtp=1"/>
          <p:cNvSpPr/>
          <p:nvPr/>
        </p:nvSpPr>
        <p:spPr>
          <a:xfrm>
            <a:off x="6304026" y="166568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5" name="QC_7_BD.470_2#349de5157.choices?vja=1&amp;pid=80700791a&amp;color=0,0,0&amp;vtp=1"/>
          <p:cNvSpPr/>
          <p:nvPr/>
        </p:nvSpPr>
        <p:spPr>
          <a:xfrm>
            <a:off x="722376" y="2052271"/>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geographic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bears.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fighting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destruction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suffered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architecture.</a:t>
            </a:r>
            <a:endParaRPr lang="en-US" altLang="zh-CN" sz="2000" dirty="0"/>
          </a:p>
        </p:txBody>
      </p:sp>
      <p:sp>
        <p:nvSpPr>
          <p:cNvPr id="6" name="QC_7_AS.472_1#349de5157?vja=1&amp;pid=80700791a&amp;color=0,0,0&amp;vtp=1"/>
          <p:cNvSpPr/>
          <p:nvPr/>
        </p:nvSpPr>
        <p:spPr>
          <a:xfrm>
            <a:off x="722376" y="3627071"/>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significance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Moenjo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Daro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underestimated.”和“Moenjo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Daro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exceptional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testimony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Indus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civilization’,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comprising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planned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Indian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subcontinent’”可知，摩亨佐·达罗在历史和建筑上的价值使它对巴基斯坦来说很特别。故选D项。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P spid="6" grpId="0" animBg="1" build="p"/>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73_1#6e91fb3cc?vja=1&amp;pid=80700791a&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“mitigate”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74_1#6e91fb3cc.bracket?vja=1&amp;pid=80700791a&amp;color=0,0,0&amp;vpa=211&amp;vtp=1"/>
          <p:cNvSpPr/>
          <p:nvPr/>
        </p:nvSpPr>
        <p:spPr>
          <a:xfrm>
            <a:off x="9332976"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473_2#6e91fb3cc.choices?vja=1&amp;pid=80700791a&amp;color=0,0,0&amp;vtp=1"/>
          <p:cNvSpPr/>
          <p:nvPr/>
        </p:nvSpPr>
        <p:spPr>
          <a:xfrm>
            <a:off x="722376" y="1272159"/>
            <a:ext cx="10753344" cy="347853"/>
          </a:xfrm>
          <a:prstGeom prst="rect">
            <a:avLst/>
          </a:prstGeom>
          <a:noFill/>
        </p:spPr>
        <p:txBody>
          <a:bodyPr wrap="square" lIns="0" tIns="0" rIns="0" bIns="0" rtlCol="0" anchor="t"/>
          <a:lstStyle/>
          <a:p>
            <a:pPr>
              <a:lnSpc>
                <a:spcPct val="125000"/>
              </a:lnSpc>
              <a:tabLst>
                <a:tab pos="2748280" algn="l"/>
                <a:tab pos="5483860" algn="l"/>
                <a:tab pos="821944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Suffer.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.Assess.</a:t>
            </a:r>
            <a:endParaRPr lang="en-US" altLang="zh-CN" sz="2000" dirty="0"/>
          </a:p>
        </p:txBody>
      </p:sp>
      <p:sp>
        <p:nvSpPr>
          <p:cNvPr id="5" name="QC_7_AS.475_1#6e91fb3cc?vja=1&amp;pid=80700791a&amp;color=0,0,0&amp;vtp=1"/>
          <p:cNvSpPr/>
          <p:nvPr/>
        </p:nvSpPr>
        <p:spPr>
          <a:xfrm>
            <a:off x="722376" y="1696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词义猜测题。根据画线词上文The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letter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explains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immediate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taken及下文like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bringing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pumps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repairing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brickwork可知，团队立即采取了一些措施，如引入水泵和修复砖砌结构，这些措施是用来减轻洪水破坏的。由此可知，画线词mitigate与reduce意思接近，意为“减少，降低”。故选A项。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76_1#172a733ea?vja=1&amp;pid=80700791a&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77_1#172a733ea.bracket?vja=1&amp;pid=80700791a&amp;color=0,0,0&amp;mp=1&amp;vpa=212&amp;vtp=1"/>
          <p:cNvSpPr/>
          <p:nvPr/>
        </p:nvSpPr>
        <p:spPr>
          <a:xfrm>
            <a:off x="9232964"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476_2#172a733ea.choices?vja=1&amp;pid=80700791a&amp;color=0,0,0&amp;vtp=1"/>
          <p:cNvSpPr/>
          <p:nvPr/>
        </p:nvSpPr>
        <p:spPr>
          <a:xfrm>
            <a:off x="722376" y="1272159"/>
            <a:ext cx="10753344" cy="347853"/>
          </a:xfrm>
          <a:prstGeom prst="rect">
            <a:avLst/>
          </a:prstGeom>
          <a:noFill/>
        </p:spPr>
        <p:txBody>
          <a:bodyPr wrap="square" lIns="0" tIns="0" rIns="0" bIns="0" rtlCol="0" anchor="t"/>
          <a:lstStyle/>
          <a:p>
            <a:pPr>
              <a:lnSpc>
                <a:spcPct val="125000"/>
              </a:lnSpc>
              <a:tabLst>
                <a:tab pos="2748280" algn="l"/>
                <a:tab pos="5483860" algn="l"/>
                <a:tab pos="821944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Worrying.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Impractical.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.Satisfactory.</a:t>
            </a:r>
            <a:endParaRPr lang="en-US" altLang="zh-CN" sz="2000" dirty="0"/>
          </a:p>
        </p:txBody>
      </p:sp>
      <p:sp>
        <p:nvSpPr>
          <p:cNvPr id="5" name="QC_7_AS.478_1#172a733ea?vja=1&amp;pid=80700791a&amp;color=0,0,0&amp;vtp=1"/>
          <p:cNvSpPr/>
          <p:nvPr/>
        </p:nvSpPr>
        <p:spPr>
          <a:xfrm>
            <a:off x="722376" y="1696847"/>
            <a:ext cx="10753344" cy="1909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推理判断题。根据第四段中的“But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clear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measures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enough.”、倒数第二段中的“While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repair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urgent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work”及最后一段“In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letter,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Abbasi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Sangah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expressed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concern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Moenjo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Daro could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Danger</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highlight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historic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severe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risk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ruin.”可推知，到目前为止，维修工作的情况令人担忧。故选B项。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79_1#1e3517a80?vja=1&amp;pid=80700791a&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80_1#1e3517a80.bracket?vja=1&amp;pid=80700791a&amp;color=0,0,0&amp;vpa=213&amp;vtp=1"/>
          <p:cNvSpPr/>
          <p:nvPr/>
        </p:nvSpPr>
        <p:spPr>
          <a:xfrm>
            <a:off x="58500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479_2#1e3517a80.choices?vja=1&amp;pid=80700791a&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A.Pakistan’s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Widespread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Damage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B.Moenjo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Daro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Damage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C.Moenjo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Daro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Danger</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D.Pakistani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Moenjo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Daro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Flooding</a:t>
            </a:r>
            <a:endParaRPr lang="en-US" altLang="zh-CN" sz="2000" dirty="0"/>
          </a:p>
        </p:txBody>
      </p:sp>
      <p:sp>
        <p:nvSpPr>
          <p:cNvPr id="5" name="QC_7_AS.481_1#1e3517a80?vja=1&amp;pid=80700791a&amp;color=0,0,0&amp;vtp=1"/>
          <p:cNvSpPr/>
          <p:nvPr/>
        </p:nvSpPr>
        <p:spPr>
          <a:xfrm>
            <a:off x="722376" y="2839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通读全文，尤其根据第一段内容并结合下文具体介绍可知，文章主要说明了世界上最古老的、保存完好的人类居住地之一——巴基斯坦的世界遗产摩亨佐·达罗在洪水中遭到严重破坏以及人们采取的拯救方法。由此可知，D项（巴基斯坦的世界遗产地摩亨佐·达罗遭到洪水严重破坏）适合作为本文标题。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82_1#dd93795da?vja=1&amp;pid=06bf7a3cc&amp;color=0,0,0&amp;vtp=1&amp;bt=1"/>
          <p:cNvSpPr/>
          <p:nvPr/>
        </p:nvSpPr>
        <p:spPr>
          <a:xfrm>
            <a:off x="722376" y="900000"/>
            <a:ext cx="10753344" cy="4919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[江苏扬州2024高二月考]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harmony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numerous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rapid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modernization,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somehow</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unavoidable.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enabled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endParaRPr lang="en-US" altLang="zh-CN" sz="2000" dirty="0"/>
          </a:p>
        </p:txBody>
      </p:sp>
    </p:spTree>
  </p:cSld>
  <p:clrMapOvr>
    <a:masterClrMapping/>
  </p:clrMapOvr>
  <p:transition>
    <p:fade/>
  </p:transition>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82_1#dd93795da?vja=1&amp;pid=06bf7a3cc&amp;color=0,0,0&amp;vtp=1&amp;bt=1"/>
          <p:cNvSpPr/>
          <p:nvPr/>
        </p:nvSpPr>
        <p:spPr>
          <a:xfrm>
            <a:off x="722376" y="900000"/>
            <a:ext cx="10753344" cy="1109853"/>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modernization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endParaRPr lang="en-US" altLang="zh-CN" sz="2000" dirty="0"/>
          </a:p>
          <a:p>
            <a:pPr>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aspect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endParaRPr lang="en-US" altLang="zh-CN" sz="2000" dirty="0"/>
          </a:p>
        </p:txBody>
      </p:sp>
      <p:sp>
        <p:nvSpPr>
          <p:cNvPr id="3" name="QM_6_EX.483_1#dd93795da?vja=1&amp;pid=06bf7a3cc&amp;color=0,0,0&amp;vtp=1"/>
          <p:cNvSpPr/>
          <p:nvPr/>
        </p:nvSpPr>
        <p:spPr>
          <a:xfrm>
            <a:off x="722376" y="2052447"/>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本文是一篇记叙文，作者讲述了自己长大的村庄发生的变化以及决心保护家乡文化遗产的故事。</a:t>
            </a:r>
            <a:endParaRPr lang="en-US" altLang="zh-CN" sz="2000" dirty="0"/>
          </a:p>
        </p:txBody>
      </p:sp>
      <p:sp>
        <p:nvSpPr>
          <p:cNvPr id="4" name="QC_7_BD.484_1#09a17daf2.choices?vja=1&amp;pid=dd93795da&amp;color=0,0,0&amp;vtp=1"/>
          <p:cNvSpPr/>
          <p:nvPr/>
        </p:nvSpPr>
        <p:spPr>
          <a:xfrm>
            <a:off x="722376" y="28215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.competitions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B.festivals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C.challenges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.choices</a:t>
            </a:r>
            <a:endParaRPr lang="en-US" altLang="zh-CN" sz="2000" dirty="0"/>
          </a:p>
        </p:txBody>
      </p:sp>
      <p:sp>
        <p:nvSpPr>
          <p:cNvPr id="5" name="QC_7_AS.486_1#09a17daf2?vja=1&amp;pid=dd93795da&amp;color=0,0,0&amp;vtp=1"/>
          <p:cNvSpPr/>
          <p:nvPr/>
        </p:nvSpPr>
        <p:spPr>
          <a:xfrm>
            <a:off x="722376" y="3204958"/>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根据下文的celebrate及语境可知，此处指有很多节日，故选B项。</a:t>
            </a:r>
            <a:endParaRPr lang="en-US" altLang="zh-CN" sz="2200" dirty="0"/>
          </a:p>
        </p:txBody>
      </p:sp>
      <p:sp>
        <p:nvSpPr>
          <p:cNvPr id="6" name="QC_7_BD.487_1#3d71912e9.choices?vja=1&amp;pid=dd93795da&amp;color=0,0,0&amp;vtp=1"/>
          <p:cNvSpPr/>
          <p:nvPr/>
        </p:nvSpPr>
        <p:spPr>
          <a:xfrm>
            <a:off x="722376" y="3594100"/>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B.travel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C.return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.gather</a:t>
            </a:r>
            <a:endParaRPr lang="en-US" altLang="zh-CN" sz="2000" dirty="0"/>
          </a:p>
        </p:txBody>
      </p:sp>
      <p:sp>
        <p:nvSpPr>
          <p:cNvPr id="7" name="QC_7_AS.489_1#3d71912e9?vja=1&amp;pid=dd93795da&amp;color=0,0,0&amp;vtp=1"/>
          <p:cNvSpPr/>
          <p:nvPr/>
        </p:nvSpPr>
        <p:spPr>
          <a:xfrm>
            <a:off x="722376" y="4021123"/>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entire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village和The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traditions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villagers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together可知，整个村子的村民聚集在一起庆祝节日，故选D项。</a:t>
            </a:r>
            <a:endParaRPr lang="en-US" altLang="zh-CN" sz="2200" dirty="0"/>
          </a:p>
        </p:txBody>
      </p:sp>
      <p:sp>
        <p:nvSpPr>
          <p:cNvPr id="8" name="QC_7_BD.490_1#d5befcecc.choices?vja=1&amp;pid=dd93795da&amp;color=0,0,0&amp;vtp=1"/>
          <p:cNvSpPr/>
          <p:nvPr/>
        </p:nvSpPr>
        <p:spPr>
          <a:xfrm>
            <a:off x="722376" y="48281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B.city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C.museum</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.theatre</a:t>
            </a:r>
            <a:endParaRPr lang="en-US" altLang="zh-CN" sz="2000" dirty="0"/>
          </a:p>
        </p:txBody>
      </p:sp>
      <p:sp>
        <p:nvSpPr>
          <p:cNvPr id="9" name="QC_7_AS.492_1#d5befcecc?vja=1&amp;pid=dd93795da&amp;color=0,0,0&amp;vtp=1"/>
          <p:cNvSpPr/>
          <p:nvPr/>
        </p:nvSpPr>
        <p:spPr>
          <a:xfrm>
            <a:off x="722376" y="5211558"/>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结合语境可知，所有村民聚集在一起，整个村子就像一个大家庭，故选A项。</a:t>
            </a:r>
            <a:endParaRPr lang="en-US" altLang="zh-CN" sz="2200" dirty="0"/>
          </a:p>
        </p:txBody>
      </p:sp>
      <p:sp>
        <p:nvSpPr>
          <p:cNvPr id="10" name="QC_7_AN.485_1#09a17daf2.bracket?vja=1&amp;pid=dd93795da&amp;color=0,0,0&amp;vpa=214&amp;vtp=1"/>
          <p:cNvSpPr/>
          <p:nvPr/>
        </p:nvSpPr>
        <p:spPr>
          <a:xfrm>
            <a:off x="1176401" y="28215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1" name="QC_7_AN.488_1#3d71912e9.bracket?vja=1&amp;pid=dd93795da&amp;color=0,0,0&amp;vpa=215&amp;vtp=1"/>
          <p:cNvSpPr/>
          <p:nvPr/>
        </p:nvSpPr>
        <p:spPr>
          <a:xfrm>
            <a:off x="1176401" y="35941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2" name="QC_7_AN.491_1#d5befcecc.bracket?vja=1&amp;pid=dd93795da&amp;color=0,0,0&amp;vpa=216&amp;vtp=1"/>
          <p:cNvSpPr/>
          <p:nvPr/>
        </p:nvSpPr>
        <p:spPr>
          <a:xfrm>
            <a:off x="1176401" y="48281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bg/>
                                          </p:spTgt>
                                        </p:tgtEl>
                                        <p:attrNameLst>
                                          <p:attrName>style.visibility</p:attrName>
                                        </p:attrNameLst>
                                      </p:cBhvr>
                                      <p:to>
                                        <p:strVal val="visible"/>
                                      </p:to>
                                    </p:set>
                                    <p:animEffect transition="in" filter="fade">
                                      <p:cBhvr>
                                        <p:cTn id="15" dur="500"/>
                                        <p:tgtEl>
                                          <p:spTgt spid="10">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xEl>
                                              <p:pRg st="0" end="0"/>
                                            </p:txEl>
                                          </p:spTgt>
                                        </p:tgtEl>
                                        <p:attrNameLst>
                                          <p:attrName>style.visibility</p:attrName>
                                        </p:attrNameLst>
                                      </p:cBhvr>
                                      <p:to>
                                        <p:strVal val="visible"/>
                                      </p:to>
                                    </p:set>
                                    <p:animEffect transition="in" filter="fade">
                                      <p:cBhvr>
                                        <p:cTn id="18" dur="500"/>
                                        <p:tgtEl>
                                          <p:spTgt spid="10">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1">
                                            <p:bg/>
                                          </p:spTgt>
                                        </p:tgtEl>
                                        <p:attrNameLst>
                                          <p:attrName>style.visibility</p:attrName>
                                        </p:attrNameLst>
                                      </p:cBhvr>
                                      <p:to>
                                        <p:strVal val="visible"/>
                                      </p:to>
                                    </p:set>
                                    <p:animEffect transition="in" filter="fade">
                                      <p:cBhvr>
                                        <p:cTn id="31" dur="500"/>
                                        <p:tgtEl>
                                          <p:spTgt spid="11">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1">
                                            <p:txEl>
                                              <p:pRg st="0" end="0"/>
                                            </p:txEl>
                                          </p:spTgt>
                                        </p:tgtEl>
                                        <p:attrNameLst>
                                          <p:attrName>style.visibility</p:attrName>
                                        </p:attrNameLst>
                                      </p:cBhvr>
                                      <p:to>
                                        <p:strVal val="visible"/>
                                      </p:to>
                                    </p:set>
                                    <p:animEffect transition="in" filter="fade">
                                      <p:cBhvr>
                                        <p:cTn id="34" dur="500"/>
                                        <p:tgtEl>
                                          <p:spTgt spid="11">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2">
                                            <p:bg/>
                                          </p:spTgt>
                                        </p:tgtEl>
                                        <p:attrNameLst>
                                          <p:attrName>style.visibility</p:attrName>
                                        </p:attrNameLst>
                                      </p:cBhvr>
                                      <p:to>
                                        <p:strVal val="visible"/>
                                      </p:to>
                                    </p:set>
                                    <p:animEffect transition="in" filter="fade">
                                      <p:cBhvr>
                                        <p:cTn id="47" dur="500"/>
                                        <p:tgtEl>
                                          <p:spTgt spid="12">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2">
                                            <p:txEl>
                                              <p:pRg st="0" end="0"/>
                                            </p:txEl>
                                          </p:spTgt>
                                        </p:tgtEl>
                                        <p:attrNameLst>
                                          <p:attrName>style.visibility</p:attrName>
                                        </p:attrNameLst>
                                      </p:cBhvr>
                                      <p:to>
                                        <p:strVal val="visible"/>
                                      </p:to>
                                    </p:set>
                                    <p:animEffect transition="in" filter="fade">
                                      <p:cBhvr>
                                        <p:cTn id="50" dur="500"/>
                                        <p:tgtEl>
                                          <p:spTgt spid="12">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P spid="10" grpId="0" animBg="1" build="p"/>
      <p:bldP spid="11" grpId="0" animBg="1" build="p"/>
      <p:bldP spid="12" grpId="0" animBg="1" build="p"/>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93_1#7abb4cead.choices?vja=1&amp;pid=dd93795da&amp;color=0,0,0&amp;mp=1&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B.typical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C.same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.independent</a:t>
            </a:r>
            <a:endParaRPr lang="en-US" altLang="zh-CN" sz="2000" dirty="0"/>
          </a:p>
        </p:txBody>
      </p:sp>
      <p:sp>
        <p:nvSpPr>
          <p:cNvPr id="3" name="QC_7_AN.494_1#7abb4cead.bracket?vja=1&amp;pid=dd93795da&amp;color=0,0,0&amp;mp=1&amp;vpa=217&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AS.495_1#7abb4cead?vja=1&amp;pid=dd93795da&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根据下文提到村庄发生的变化可知，现在的村庄和以前作者长大的那个村庄不一样了，故选C项。</a:t>
            </a:r>
            <a:endParaRPr lang="en-US" altLang="zh-CN" sz="2200" dirty="0"/>
          </a:p>
        </p:txBody>
      </p:sp>
      <p:sp>
        <p:nvSpPr>
          <p:cNvPr id="5" name="QC_7_BD.496_1#009293608.choices?vja=1&amp;pid=dd93795da&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B.changed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C.improved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.continued</a:t>
            </a:r>
            <a:endParaRPr lang="en-US" altLang="zh-CN" sz="2000" dirty="0"/>
          </a:p>
        </p:txBody>
      </p:sp>
      <p:sp>
        <p:nvSpPr>
          <p:cNvPr id="6" name="QC_7_AN.497_1#009293608.bracket?vja=1&amp;pid=dd93795da&amp;color=0,0,0&amp;vpa=218&amp;vtp=1"/>
          <p:cNvSpPr/>
          <p:nvPr/>
        </p:nvSpPr>
        <p:spPr>
          <a:xfrm>
            <a:off x="1176401" y="2123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7_AS.498_1#009293608?vja=1&amp;pid=dd93795da&amp;color=0,0,0&amp;vtp=1"/>
          <p:cNvSpPr/>
          <p:nvPr/>
        </p:nvSpPr>
        <p:spPr>
          <a:xfrm>
            <a:off x="722376" y="25062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favoured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change可知，村庄发生了变化，故选B项。</a:t>
            </a:r>
            <a:endParaRPr lang="en-US" altLang="zh-CN" sz="2200" dirty="0"/>
          </a:p>
        </p:txBody>
      </p:sp>
      <p:sp>
        <p:nvSpPr>
          <p:cNvPr id="8" name="QC_7_BD.499_1#2bb4f3788.choices?vja=1&amp;pid=dd93795da&amp;color=0,0,0&amp;vtp=1"/>
          <p:cNvSpPr/>
          <p:nvPr/>
        </p:nvSpPr>
        <p:spPr>
          <a:xfrm>
            <a:off x="722376" y="2895600"/>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B.spreading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C.disappearing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endParaRPr lang="en-US" altLang="zh-CN" sz="2000" dirty="0"/>
          </a:p>
        </p:txBody>
      </p:sp>
      <p:sp>
        <p:nvSpPr>
          <p:cNvPr id="9" name="QC_7_AN.500_1#2bb4f3788.bracket?vja=1&amp;pid=dd93795da&amp;color=0,0,0&amp;vpa=219&amp;vtp=1"/>
          <p:cNvSpPr/>
          <p:nvPr/>
        </p:nvSpPr>
        <p:spPr>
          <a:xfrm>
            <a:off x="1176401" y="2895600"/>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7_AS.501_1#2bb4f3788?vja=1&amp;pid=dd93795da&amp;color=0,0,0&amp;vtp=1"/>
          <p:cNvSpPr/>
          <p:nvPr/>
        </p:nvSpPr>
        <p:spPr>
          <a:xfrm>
            <a:off x="722376" y="33224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结合语境及下文中的some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traditions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stopped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exist可知，一些文化传统正在消失，故选C项。</a:t>
            </a:r>
            <a:endParaRPr lang="en-US" altLang="zh-CN" sz="2200" dirty="0"/>
          </a:p>
        </p:txBody>
      </p:sp>
      <p:sp>
        <p:nvSpPr>
          <p:cNvPr id="11" name="QC_7_BD.502_1#d2c36f62a.choices?vja=1&amp;pid=dd93795da&amp;color=0,0,0&amp;vtp=1"/>
          <p:cNvSpPr/>
          <p:nvPr/>
        </p:nvSpPr>
        <p:spPr>
          <a:xfrm>
            <a:off x="722376" y="41296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.fortunate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B.successful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C.expert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.occupied</a:t>
            </a:r>
            <a:endParaRPr lang="en-US" altLang="zh-CN" sz="2000" dirty="0"/>
          </a:p>
        </p:txBody>
      </p:sp>
      <p:sp>
        <p:nvSpPr>
          <p:cNvPr id="12" name="QC_7_AN.503_1#d2c36f62a.bracket?vja=1&amp;pid=dd93795da&amp;color=0,0,0&amp;vpa=220&amp;vtp=1"/>
          <p:cNvSpPr/>
          <p:nvPr/>
        </p:nvSpPr>
        <p:spPr>
          <a:xfrm>
            <a:off x="1176401" y="41296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3" name="QC_7_AS.504_1#d2c36f62a?vja=1&amp;pid=dd93795da&amp;color=0,0,0&amp;vtp=1"/>
          <p:cNvSpPr/>
          <p:nvPr/>
        </p:nvSpPr>
        <p:spPr>
          <a:xfrm>
            <a:off x="722376" y="45543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participate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celebrations可知，每个人都忙于赚钱，没有时间参加传统的庆祝活动，故选D项。be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occupied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sth意为“忙于（做）某事”。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tags/tag1.xml><?xml version="1.0" encoding="utf-8"?>
<p:tagLst xmlns:p="http://schemas.openxmlformats.org/presentationml/2006/main">
  <p:tag name="KSO_WM_DIAGRAM_VIRTUALLY_FRAME" val="{&quot;height&quot;:346.69992125984254,&quot;left&quot;:56.879999999999995,&quot;top&quot;:70.56007874015748,&quot;width&quot;:846.72}"/>
</p:tagLst>
</file>

<file path=ppt/tags/tag10.xml><?xml version="1.0" encoding="utf-8"?>
<p:tagLst xmlns:p="http://schemas.openxmlformats.org/presentationml/2006/main">
  <p:tag name="KSO_WM_DIAGRAM_VIRTUALLY_FRAME" val="{&quot;height&quot;:444.2946456692913,&quot;left&quot;:56.64,&quot;top&quot;:60.32023622047244,&quot;width&quot;:846.72}"/>
</p:tagLst>
</file>

<file path=ppt/tags/tag11.xml><?xml version="1.0" encoding="utf-8"?>
<p:tagLst xmlns:p="http://schemas.openxmlformats.org/presentationml/2006/main">
  <p:tag name="KSO_WM_DIAGRAM_VIRTUALLY_FRAME" val="{&quot;height&quot;:444.2946456692913,&quot;left&quot;:56.64,&quot;top&quot;:60.32023622047244,&quot;width&quot;:846.72}"/>
</p:tagLst>
</file>

<file path=ppt/tags/tag12.xml><?xml version="1.0" encoding="utf-8"?>
<p:tagLst xmlns:p="http://schemas.openxmlformats.org/presentationml/2006/main">
  <p:tag name="KSO_WM_DIAGRAM_VIRTUALLY_FRAME" val="{&quot;height&quot;:444.2946456692913,&quot;left&quot;:56.64,&quot;top&quot;:60.32023622047244,&quot;width&quot;:846.72}"/>
</p:tagLst>
</file>

<file path=ppt/tags/tag13.xml><?xml version="1.0" encoding="utf-8"?>
<p:tagLst xmlns:p="http://schemas.openxmlformats.org/presentationml/2006/main">
  <p:tag name="KSO_WM_DIAGRAM_VIRTUALLY_FRAME" val="{&quot;height&quot;:444.2946456692913,&quot;left&quot;:56.64,&quot;top&quot;:60.32023622047244,&quot;width&quot;:846.72}"/>
</p:tagLst>
</file>

<file path=ppt/tags/tag14.xml><?xml version="1.0" encoding="utf-8"?>
<p:tagLst xmlns:p="http://schemas.openxmlformats.org/presentationml/2006/main">
  <p:tag name="KSO_WM_DIAGRAM_VIRTUALLY_FRAME" val="{&quot;height&quot;:444.2946456692913,&quot;left&quot;:56.64,&quot;top&quot;:60.32023622047244,&quot;width&quot;:846.72}"/>
</p:tagLst>
</file>

<file path=ppt/tags/tag15.xml><?xml version="1.0" encoding="utf-8"?>
<p:tagLst xmlns:p="http://schemas.openxmlformats.org/presentationml/2006/main">
  <p:tag name="KSO_WM_DIAGRAM_VIRTUALLY_FRAME" val="{&quot;height&quot;:444.2946456692913,&quot;left&quot;:56.64,&quot;top&quot;:60.32023622047244,&quot;width&quot;:846.72}"/>
</p:tagLst>
</file>

<file path=ppt/tags/tag16.xml><?xml version="1.0" encoding="utf-8"?>
<p:tagLst xmlns:p="http://schemas.openxmlformats.org/presentationml/2006/main">
  <p:tag name="KSO_WM_DIAGRAM_VIRTUALLY_FRAME" val="{&quot;height&quot;:444.2946456692913,&quot;left&quot;:56.64,&quot;top&quot;:60.32023622047244,&quot;width&quot;:846.72}"/>
</p:tagLst>
</file>

<file path=ppt/tags/tag17.xml><?xml version="1.0" encoding="utf-8"?>
<p:tagLst xmlns:p="http://schemas.openxmlformats.org/presentationml/2006/main">
  <p:tag name="KSO_WM_DIAGRAM_VIRTUALLY_FRAME" val="{&quot;height&quot;:444.2946456692913,&quot;left&quot;:56.64,&quot;top&quot;:60.32023622047244,&quot;width&quot;:846.72}"/>
</p:tagLst>
</file>

<file path=ppt/tags/tag18.xml><?xml version="1.0" encoding="utf-8"?>
<p:tagLst xmlns:p="http://schemas.openxmlformats.org/presentationml/2006/main">
  <p:tag name="KSO_WM_DIAGRAM_VIRTUALLY_FRAME" val="{&quot;height&quot;:444.2946456692913,&quot;left&quot;:56.64,&quot;top&quot;:60.32023622047244,&quot;width&quot;:846.72}"/>
</p:tagLst>
</file>

<file path=ppt/tags/tag19.xml><?xml version="1.0" encoding="utf-8"?>
<p:tagLst xmlns:p="http://schemas.openxmlformats.org/presentationml/2006/main">
  <p:tag name="KSO_WM_DIAGRAM_VIRTUALLY_FRAME" val="{&quot;height&quot;:444.2946456692913,&quot;left&quot;:56.64,&quot;top&quot;:60.32023622047244,&quot;width&quot;:846.72}"/>
</p:tagLst>
</file>

<file path=ppt/tags/tag2.xml><?xml version="1.0" encoding="utf-8"?>
<p:tagLst xmlns:p="http://schemas.openxmlformats.org/presentationml/2006/main">
  <p:tag name="KSO_WM_DIAGRAM_VIRTUALLY_FRAME" val="{&quot;height&quot;:346.69992125984254,&quot;left&quot;:56.879999999999995,&quot;top&quot;:70.56007874015748,&quot;width&quot;:846.72}"/>
</p:tagLst>
</file>

<file path=ppt/tags/tag20.xml><?xml version="1.0" encoding="utf-8"?>
<p:tagLst xmlns:p="http://schemas.openxmlformats.org/presentationml/2006/main">
  <p:tag name="KSO_WM_DIAGRAM_VIRTUALLY_FRAME" val="{&quot;height&quot;:444.2946456692913,&quot;left&quot;:56.64,&quot;top&quot;:60.32023622047244,&quot;width&quot;:846.72}"/>
</p:tagLst>
</file>

<file path=ppt/tags/tag21.xml><?xml version="1.0" encoding="utf-8"?>
<p:tagLst xmlns:p="http://schemas.openxmlformats.org/presentationml/2006/main">
  <p:tag name="KSO_WM_DIAGRAM_VIRTUALLY_FRAME" val="{&quot;height&quot;:444.2946456692913,&quot;left&quot;:56.64,&quot;top&quot;:60.32023622047244,&quot;width&quot;:846.72}"/>
</p:tagLst>
</file>

<file path=ppt/tags/tag22.xml><?xml version="1.0" encoding="utf-8"?>
<p:tagLst xmlns:p="http://schemas.openxmlformats.org/presentationml/2006/main">
  <p:tag name="commondata" val="eyJoZGlkIjoiNjhhYWY1ZDI1YzRkNGVjYWI0NWZjZGI3NGRlMmEyZDcifQ=="/>
</p:tagLst>
</file>

<file path=ppt/tags/tag3.xml><?xml version="1.0" encoding="utf-8"?>
<p:tagLst xmlns:p="http://schemas.openxmlformats.org/presentationml/2006/main">
  <p:tag name="KSO_WM_DIAGRAM_VIRTUALLY_FRAME" val="{&quot;height&quot;:346.69992125984254,&quot;left&quot;:56.879999999999995,&quot;top&quot;:70.56007874015748,&quot;width&quot;:846.72}"/>
</p:tagLst>
</file>

<file path=ppt/tags/tag4.xml><?xml version="1.0" encoding="utf-8"?>
<p:tagLst xmlns:p="http://schemas.openxmlformats.org/presentationml/2006/main">
  <p:tag name="KSO_WM_DIAGRAM_VIRTUALLY_FRAME" val="{&quot;height&quot;:346.69992125984254,&quot;left&quot;:56.879999999999995,&quot;top&quot;:70.56007874015748,&quot;width&quot;:846.72}"/>
</p:tagLst>
</file>

<file path=ppt/tags/tag5.xml><?xml version="1.0" encoding="utf-8"?>
<p:tagLst xmlns:p="http://schemas.openxmlformats.org/presentationml/2006/main">
  <p:tag name="KSO_WM_DIAGRAM_VIRTUALLY_FRAME" val="{&quot;height&quot;:346.69992125984254,&quot;left&quot;:56.879999999999995,&quot;top&quot;:70.56007874015748,&quot;width&quot;:846.72}"/>
</p:tagLst>
</file>

<file path=ppt/tags/tag6.xml><?xml version="1.0" encoding="utf-8"?>
<p:tagLst xmlns:p="http://schemas.openxmlformats.org/presentationml/2006/main">
  <p:tag name="KSO_WM_DIAGRAM_VIRTUALLY_FRAME" val="{&quot;height&quot;:346.69992125984254,&quot;left&quot;:56.879999999999995,&quot;top&quot;:70.56007874015748,&quot;width&quot;:846.72}"/>
</p:tagLst>
</file>

<file path=ppt/tags/tag7.xml><?xml version="1.0" encoding="utf-8"?>
<p:tagLst xmlns:p="http://schemas.openxmlformats.org/presentationml/2006/main">
  <p:tag name="KSO_WM_DIAGRAM_VIRTUALLY_FRAME" val="{&quot;height&quot;:346.69992125984254,&quot;left&quot;:56.879999999999995,&quot;top&quot;:70.56007874015748,&quot;width&quot;:846.72}"/>
</p:tagLst>
</file>

<file path=ppt/tags/tag8.xml><?xml version="1.0" encoding="utf-8"?>
<p:tagLst xmlns:p="http://schemas.openxmlformats.org/presentationml/2006/main">
  <p:tag name="KSO_WM_DIAGRAM_VIRTUALLY_FRAME" val="{&quot;height&quot;:346.69992125984254,&quot;left&quot;:56.879999999999995,&quot;top&quot;:70.56007874015748,&quot;width&quot;:846.72}"/>
</p:tagLst>
</file>

<file path=ppt/tags/tag9.xml><?xml version="1.0" encoding="utf-8"?>
<p:tagLst xmlns:p="http://schemas.openxmlformats.org/presentationml/2006/main">
  <p:tag name="KSO_WM_DIAGRAM_VIRTUALLY_FRAME" val="{&quot;height&quot;:346.69992125984254,&quot;left&quot;:56.879999999999995,&quot;top&quot;:70.56007874015748,&quot;width&quot;:846.72}"/>
</p:tagLst>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72420</Words>
  <Application>WPS 演示</Application>
  <PresentationFormat>宽屏</PresentationFormat>
  <Paragraphs>1709</Paragraphs>
  <Slides>138</Slides>
  <Notes>119</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138</vt:i4>
      </vt:variant>
    </vt:vector>
  </HeadingPairs>
  <TitlesOfParts>
    <vt:vector size="159" baseType="lpstr">
      <vt:lpstr>Arial</vt:lpstr>
      <vt:lpstr>宋体</vt:lpstr>
      <vt:lpstr>Wingdings</vt:lpstr>
      <vt:lpstr>微软雅黑</vt:lpstr>
      <vt:lpstr>微软雅黑</vt:lpstr>
      <vt:lpstr>汉仪舒圆黑简体</vt:lpstr>
      <vt:lpstr>黑体</vt:lpstr>
      <vt:lpstr>汉仪舒圆黑简体</vt:lpstr>
      <vt:lpstr>汉仪舒圆黑简体</vt:lpstr>
      <vt:lpstr>Times New Roman</vt:lpstr>
      <vt:lpstr>Times New Roman</vt:lpstr>
      <vt:lpstr>宋体</vt:lpstr>
      <vt:lpstr>Impact</vt:lpstr>
      <vt:lpstr>Impact</vt:lpstr>
      <vt:lpstr>Impact</vt:lpstr>
      <vt:lpstr>Calibri</vt:lpstr>
      <vt:lpstr>等线</vt:lpstr>
      <vt:lpstr>Arial Unicode MS</vt:lpstr>
      <vt:lpstr>仿宋</vt:lpstr>
      <vt:lpstr>仿宋</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Cristina</cp:lastModifiedBy>
  <cp:revision>5</cp:revision>
  <dcterms:created xsi:type="dcterms:W3CDTF">2025-10-22T06:17:00Z</dcterms:created>
  <dcterms:modified xsi:type="dcterms:W3CDTF">2025-10-27T05:45:15Z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3113FF4C69E54335A662C610378FE2F2_12</vt:lpwstr>
  </property>
  <property fmtid="{D5CDD505-2E9C-101B-9397-08002B2CF9AE}" pid="3" name="KSOProductBuildVer">
    <vt:lpwstr>2052-12.1.0.18276</vt:lpwstr>
  </property>
</Properties>
</file>